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9YlqlUVKbzqQfJfabRR6oZ5x0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9B63DB-F51D-47CE-9987-F2AACD49A756}">
  <a:tblStyle styleId="{149B63DB-F51D-47CE-9987-F2AACD49A75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While LHPs do indeed fare better against LHBs, it seems implausible that they are hired in teams just to be used against LHBs. We see from the frequencies that LHPs only face LHB's 28% of the time, a lower frequency than RHPs face LHBs. This suggests to us that there are many situations where LHPs are not able to use their platoon advantage, since they may not even be substituted in to face LHBs.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07bff72ad_3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b07bff72ad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It does appear that some form of the platoon advantage exists - batters facing pitchers on the same side have a lower OPS and for LHPs this also applied to batting average. In terms of strikeouts and walks, we see this trend as well: batters of the opposite side struckout less and walked more. The question to ask then, is how often are left-handed pitchers used to get right-handed batters out, and vice-versa.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While LHPs do indeed fare better against LHBs, it seems implausible that they are hired in teams just to be used against LHBs. We see from the frequencies that LHPs only face LHB's 28% of the time, a lower frequency than RHPs face LHBs. This suggests to us that there are many situations where LHPs are not able to use their platoon advantage, since they may not even be substituted in to face LHBs.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Bases added is the difference between the actual bases and the expected bases: if the actual bases is lower than the expected bases, then the pitcher brought some additional value to the team by reducing runs on his own ability.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7" name="Google Shape;77;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2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28" name="Google Shape;28;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2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27"/>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90000"/>
              </a:lnSpc>
              <a:spcBef>
                <a:spcPts val="0"/>
              </a:spcBef>
              <a:spcAft>
                <a:spcPts val="0"/>
              </a:spcAft>
              <a:buClr>
                <a:schemeClr val="dk1"/>
              </a:buClr>
              <a:buSzPts val="1400"/>
              <a:buChar char="●"/>
              <a:defRPr sz="1867"/>
            </a:lvl1pPr>
            <a:lvl2pPr marL="914400" lvl="1" indent="-304800" algn="l">
              <a:lnSpc>
                <a:spcPct val="90000"/>
              </a:lnSpc>
              <a:spcBef>
                <a:spcPts val="2133"/>
              </a:spcBef>
              <a:spcAft>
                <a:spcPts val="0"/>
              </a:spcAft>
              <a:buClr>
                <a:schemeClr val="dk1"/>
              </a:buClr>
              <a:buSzPts val="1200"/>
              <a:buChar char="○"/>
              <a:defRPr sz="1600"/>
            </a:lvl2pPr>
            <a:lvl3pPr marL="1371600" lvl="2" indent="-304800" algn="l">
              <a:lnSpc>
                <a:spcPct val="90000"/>
              </a:lnSpc>
              <a:spcBef>
                <a:spcPts val="2133"/>
              </a:spcBef>
              <a:spcAft>
                <a:spcPts val="0"/>
              </a:spcAft>
              <a:buClr>
                <a:schemeClr val="dk1"/>
              </a:buClr>
              <a:buSzPts val="1200"/>
              <a:buChar char="■"/>
              <a:defRPr sz="1600"/>
            </a:lvl3pPr>
            <a:lvl4pPr marL="1828800" lvl="3" indent="-304800" algn="l">
              <a:lnSpc>
                <a:spcPct val="90000"/>
              </a:lnSpc>
              <a:spcBef>
                <a:spcPts val="2133"/>
              </a:spcBef>
              <a:spcAft>
                <a:spcPts val="0"/>
              </a:spcAft>
              <a:buClr>
                <a:schemeClr val="dk1"/>
              </a:buClr>
              <a:buSzPts val="1200"/>
              <a:buChar char="●"/>
              <a:defRPr sz="1600"/>
            </a:lvl4pPr>
            <a:lvl5pPr marL="2286000" lvl="4" indent="-304800" algn="l">
              <a:lnSpc>
                <a:spcPct val="90000"/>
              </a:lnSpc>
              <a:spcBef>
                <a:spcPts val="2133"/>
              </a:spcBef>
              <a:spcAft>
                <a:spcPts val="0"/>
              </a:spcAft>
              <a:buClr>
                <a:schemeClr val="dk1"/>
              </a:buClr>
              <a:buSzPts val="1200"/>
              <a:buChar char="○"/>
              <a:defRPr sz="1600"/>
            </a:lvl5pPr>
            <a:lvl6pPr marL="2743200" lvl="5" indent="-304800" algn="l">
              <a:lnSpc>
                <a:spcPct val="90000"/>
              </a:lnSpc>
              <a:spcBef>
                <a:spcPts val="2133"/>
              </a:spcBef>
              <a:spcAft>
                <a:spcPts val="0"/>
              </a:spcAft>
              <a:buClr>
                <a:schemeClr val="dk1"/>
              </a:buClr>
              <a:buSzPts val="1200"/>
              <a:buChar char="■"/>
              <a:defRPr sz="1600"/>
            </a:lvl6pPr>
            <a:lvl7pPr marL="3200400" lvl="6" indent="-304800" algn="l">
              <a:lnSpc>
                <a:spcPct val="90000"/>
              </a:lnSpc>
              <a:spcBef>
                <a:spcPts val="2133"/>
              </a:spcBef>
              <a:spcAft>
                <a:spcPts val="0"/>
              </a:spcAft>
              <a:buClr>
                <a:schemeClr val="dk1"/>
              </a:buClr>
              <a:buSzPts val="1200"/>
              <a:buChar char="●"/>
              <a:defRPr sz="1600"/>
            </a:lvl7pPr>
            <a:lvl8pPr marL="3657600" lvl="7" indent="-304800" algn="l">
              <a:lnSpc>
                <a:spcPct val="90000"/>
              </a:lnSpc>
              <a:spcBef>
                <a:spcPts val="2133"/>
              </a:spcBef>
              <a:spcAft>
                <a:spcPts val="0"/>
              </a:spcAft>
              <a:buClr>
                <a:schemeClr val="dk1"/>
              </a:buClr>
              <a:buSzPts val="1200"/>
              <a:buChar char="○"/>
              <a:defRPr sz="1600"/>
            </a:lvl8pPr>
            <a:lvl9pPr marL="4114800" lvl="8" indent="-304800" algn="l">
              <a:lnSpc>
                <a:spcPct val="90000"/>
              </a:lnSpc>
              <a:spcBef>
                <a:spcPts val="2133"/>
              </a:spcBef>
              <a:spcAft>
                <a:spcPts val="2133"/>
              </a:spcAft>
              <a:buClr>
                <a:schemeClr val="dk1"/>
              </a:buClr>
              <a:buSzPts val="1200"/>
              <a:buChar char="■"/>
              <a:defRPr sz="1600"/>
            </a:lvl9pPr>
          </a:lstStyle>
          <a:p>
            <a:endParaRPr/>
          </a:p>
        </p:txBody>
      </p:sp>
      <p:sp>
        <p:nvSpPr>
          <p:cNvPr id="32" name="Google Shape;32;p27"/>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90000"/>
              </a:lnSpc>
              <a:spcBef>
                <a:spcPts val="0"/>
              </a:spcBef>
              <a:spcAft>
                <a:spcPts val="0"/>
              </a:spcAft>
              <a:buClr>
                <a:schemeClr val="dk1"/>
              </a:buClr>
              <a:buSzPts val="1400"/>
              <a:buChar char="●"/>
              <a:defRPr sz="1867"/>
            </a:lvl1pPr>
            <a:lvl2pPr marL="914400" lvl="1" indent="-304800" algn="l">
              <a:lnSpc>
                <a:spcPct val="90000"/>
              </a:lnSpc>
              <a:spcBef>
                <a:spcPts val="2133"/>
              </a:spcBef>
              <a:spcAft>
                <a:spcPts val="0"/>
              </a:spcAft>
              <a:buClr>
                <a:schemeClr val="dk1"/>
              </a:buClr>
              <a:buSzPts val="1200"/>
              <a:buChar char="○"/>
              <a:defRPr sz="1600"/>
            </a:lvl2pPr>
            <a:lvl3pPr marL="1371600" lvl="2" indent="-304800" algn="l">
              <a:lnSpc>
                <a:spcPct val="90000"/>
              </a:lnSpc>
              <a:spcBef>
                <a:spcPts val="2133"/>
              </a:spcBef>
              <a:spcAft>
                <a:spcPts val="0"/>
              </a:spcAft>
              <a:buClr>
                <a:schemeClr val="dk1"/>
              </a:buClr>
              <a:buSzPts val="1200"/>
              <a:buChar char="■"/>
              <a:defRPr sz="1600"/>
            </a:lvl3pPr>
            <a:lvl4pPr marL="1828800" lvl="3" indent="-304800" algn="l">
              <a:lnSpc>
                <a:spcPct val="90000"/>
              </a:lnSpc>
              <a:spcBef>
                <a:spcPts val="2133"/>
              </a:spcBef>
              <a:spcAft>
                <a:spcPts val="0"/>
              </a:spcAft>
              <a:buClr>
                <a:schemeClr val="dk1"/>
              </a:buClr>
              <a:buSzPts val="1200"/>
              <a:buChar char="●"/>
              <a:defRPr sz="1600"/>
            </a:lvl4pPr>
            <a:lvl5pPr marL="2286000" lvl="4" indent="-304800" algn="l">
              <a:lnSpc>
                <a:spcPct val="90000"/>
              </a:lnSpc>
              <a:spcBef>
                <a:spcPts val="2133"/>
              </a:spcBef>
              <a:spcAft>
                <a:spcPts val="0"/>
              </a:spcAft>
              <a:buClr>
                <a:schemeClr val="dk1"/>
              </a:buClr>
              <a:buSzPts val="1200"/>
              <a:buChar char="○"/>
              <a:defRPr sz="1600"/>
            </a:lvl5pPr>
            <a:lvl6pPr marL="2743200" lvl="5" indent="-304800" algn="l">
              <a:lnSpc>
                <a:spcPct val="90000"/>
              </a:lnSpc>
              <a:spcBef>
                <a:spcPts val="2133"/>
              </a:spcBef>
              <a:spcAft>
                <a:spcPts val="0"/>
              </a:spcAft>
              <a:buClr>
                <a:schemeClr val="dk1"/>
              </a:buClr>
              <a:buSzPts val="1200"/>
              <a:buChar char="■"/>
              <a:defRPr sz="1600"/>
            </a:lvl6pPr>
            <a:lvl7pPr marL="3200400" lvl="6" indent="-304800" algn="l">
              <a:lnSpc>
                <a:spcPct val="90000"/>
              </a:lnSpc>
              <a:spcBef>
                <a:spcPts val="2133"/>
              </a:spcBef>
              <a:spcAft>
                <a:spcPts val="0"/>
              </a:spcAft>
              <a:buClr>
                <a:schemeClr val="dk1"/>
              </a:buClr>
              <a:buSzPts val="1200"/>
              <a:buChar char="●"/>
              <a:defRPr sz="1600"/>
            </a:lvl7pPr>
            <a:lvl8pPr marL="3657600" lvl="7" indent="-304800" algn="l">
              <a:lnSpc>
                <a:spcPct val="90000"/>
              </a:lnSpc>
              <a:spcBef>
                <a:spcPts val="2133"/>
              </a:spcBef>
              <a:spcAft>
                <a:spcPts val="0"/>
              </a:spcAft>
              <a:buClr>
                <a:schemeClr val="dk1"/>
              </a:buClr>
              <a:buSzPts val="1200"/>
              <a:buChar char="○"/>
              <a:defRPr sz="1600"/>
            </a:lvl8pPr>
            <a:lvl9pPr marL="4114800" lvl="8" indent="-304800" algn="l">
              <a:lnSpc>
                <a:spcPct val="90000"/>
              </a:lnSpc>
              <a:spcBef>
                <a:spcPts val="2133"/>
              </a:spcBef>
              <a:spcAft>
                <a:spcPts val="2133"/>
              </a:spcAft>
              <a:buClr>
                <a:schemeClr val="dk1"/>
              </a:buClr>
              <a:buSzPts val="1200"/>
              <a:buChar char="■"/>
              <a:defRPr sz="1600"/>
            </a:lvl9pPr>
          </a:lstStyle>
          <a:p>
            <a:endParaRPr/>
          </a:p>
        </p:txBody>
      </p:sp>
      <p:sp>
        <p:nvSpPr>
          <p:cNvPr id="33" name="Google Shape;33;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mt="28000"/>
          </a:blip>
          <a:stretch>
            <a:fillRect/>
          </a:stretch>
        </a:blip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25.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p:nvPr/>
        </p:nvSpPr>
        <p:spPr>
          <a:xfrm>
            <a:off x="614363" y="657225"/>
            <a:ext cx="11049000"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4000" b="0" i="0" u="none" strike="noStrike" cap="none">
                <a:solidFill>
                  <a:schemeClr val="dk1"/>
                </a:solidFill>
                <a:latin typeface="Arial"/>
                <a:ea typeface="Arial"/>
                <a:cs typeface="Arial"/>
                <a:sym typeface="Arial"/>
              </a:rPr>
              <a:t>Do left-handed pitchers have an advantage over right- handed pitchers?</a:t>
            </a:r>
            <a:endParaRPr/>
          </a:p>
        </p:txBody>
      </p:sp>
      <p:sp>
        <p:nvSpPr>
          <p:cNvPr id="98" name="Google Shape;98;p1"/>
          <p:cNvSpPr txBox="1"/>
          <p:nvPr/>
        </p:nvSpPr>
        <p:spPr>
          <a:xfrm>
            <a:off x="2781300" y="3429000"/>
            <a:ext cx="738187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600" b="0" i="0" u="none" strike="noStrike" cap="none" dirty="0">
                <a:solidFill>
                  <a:schemeClr val="dk1"/>
                </a:solidFill>
                <a:latin typeface="Arial"/>
                <a:ea typeface="Arial"/>
                <a:cs typeface="Arial"/>
                <a:sym typeface="Arial"/>
              </a:rPr>
              <a:t>Sports Analytics – Final Project</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 sz="1800" dirty="0">
                <a:solidFill>
                  <a:schemeClr val="dk1"/>
                </a:solidFill>
                <a:latin typeface="Arial"/>
                <a:ea typeface="Arial"/>
                <a:cs typeface="Arial"/>
                <a:sym typeface="Arial"/>
              </a:rPr>
              <a:t>By Isaac, Jordan, Ste</a:t>
            </a:r>
            <a:r>
              <a:rPr lang="en" sz="1800" dirty="0">
                <a:solidFill>
                  <a:schemeClr val="dk1"/>
                </a:solidFill>
              </a:rPr>
              <a:t>ph</a:t>
            </a:r>
            <a:r>
              <a:rPr lang="en" sz="1800" dirty="0">
                <a:solidFill>
                  <a:schemeClr val="dk1"/>
                </a:solidFill>
                <a:latin typeface="Arial"/>
                <a:ea typeface="Arial"/>
                <a:cs typeface="Arial"/>
                <a:sym typeface="Arial"/>
              </a:rPr>
              <a:t>en, Anurag</a:t>
            </a:r>
            <a:endParaRPr dirty="0"/>
          </a:p>
        </p:txBody>
      </p:sp>
      <p:pic>
        <p:nvPicPr>
          <p:cNvPr id="3" name="Recorded Sound">
            <a:hlinkClick r:id="" action="ppaction://media"/>
            <a:extLst>
              <a:ext uri="{FF2B5EF4-FFF2-40B4-BE49-F238E27FC236}">
                <a16:creationId xmlns:a16="http://schemas.microsoft.com/office/drawing/2014/main" id="{5B374CE7-DEFA-482F-A1A7-10194CF1F5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5914" y="62007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32"/>
    </mc:Choice>
    <mc:Fallback>
      <p:transition spd="slow" advTm="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3" objId="7"/>
        <p14:stopEvt time="9632"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dirty="0"/>
              <a:t>Expected Bases Model</a:t>
            </a:r>
            <a:endParaRPr dirty="0"/>
          </a:p>
        </p:txBody>
      </p:sp>
      <p:sp>
        <p:nvSpPr>
          <p:cNvPr id="222" name="Google Shape;222;p14"/>
          <p:cNvSpPr txBox="1">
            <a:spLocks noGrp="1"/>
          </p:cNvSpPr>
          <p:nvPr>
            <p:ph type="body" idx="1"/>
          </p:nvPr>
        </p:nvSpPr>
        <p:spPr>
          <a:xfrm>
            <a:off x="415600" y="1356967"/>
            <a:ext cx="4612400" cy="5113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000000"/>
              </a:buClr>
              <a:buSzPts val="1400"/>
              <a:buNone/>
            </a:pPr>
            <a:r>
              <a:rPr lang="en" b="1" u="sng">
                <a:solidFill>
                  <a:srgbClr val="000000"/>
                </a:solidFill>
              </a:rPr>
              <a:t>Results:</a:t>
            </a:r>
            <a:endParaRPr b="1" u="sng">
              <a:solidFill>
                <a:srgbClr val="000000"/>
              </a:solidFill>
            </a:endParaRPr>
          </a:p>
          <a:p>
            <a:pPr marL="609585" lvl="0" indent="-423323" algn="l" rtl="0">
              <a:lnSpc>
                <a:spcPct val="100000"/>
              </a:lnSpc>
              <a:spcBef>
                <a:spcPts val="2133"/>
              </a:spcBef>
              <a:spcAft>
                <a:spcPts val="0"/>
              </a:spcAft>
              <a:buClr>
                <a:srgbClr val="000000"/>
              </a:buClr>
              <a:buSzPts val="1400"/>
              <a:buChar char="●"/>
            </a:pPr>
            <a:r>
              <a:rPr lang="en" b="1">
                <a:solidFill>
                  <a:srgbClr val="000000"/>
                </a:solidFill>
              </a:rPr>
              <a:t>Both multi-class logistic regression and decision trees yield the same result</a:t>
            </a:r>
            <a:endParaRPr b="1">
              <a:solidFill>
                <a:srgbClr val="000000"/>
              </a:solidFill>
            </a:endParaRPr>
          </a:p>
          <a:p>
            <a:pPr marL="609585" lvl="0" indent="0" algn="l" rtl="0">
              <a:lnSpc>
                <a:spcPct val="100000"/>
              </a:lnSpc>
              <a:spcBef>
                <a:spcPts val="2133"/>
              </a:spcBef>
              <a:spcAft>
                <a:spcPts val="0"/>
              </a:spcAft>
              <a:buClr>
                <a:schemeClr val="dk1"/>
              </a:buClr>
              <a:buSzPts val="1400"/>
              <a:buNone/>
            </a:pPr>
            <a:endParaRPr b="1">
              <a:solidFill>
                <a:srgbClr val="000000"/>
              </a:solidFill>
            </a:endParaRPr>
          </a:p>
          <a:p>
            <a:pPr marL="609585" lvl="0" indent="-423323" algn="l" rtl="0">
              <a:lnSpc>
                <a:spcPct val="100000"/>
              </a:lnSpc>
              <a:spcBef>
                <a:spcPts val="2133"/>
              </a:spcBef>
              <a:spcAft>
                <a:spcPts val="0"/>
              </a:spcAft>
              <a:buClr>
                <a:srgbClr val="000000"/>
              </a:buClr>
              <a:buSzPts val="1400"/>
              <a:buChar char="●"/>
            </a:pPr>
            <a:r>
              <a:rPr lang="en" b="1">
                <a:solidFill>
                  <a:srgbClr val="000000"/>
                </a:solidFill>
              </a:rPr>
              <a:t>Using our results, we can identify:</a:t>
            </a:r>
            <a:endParaRPr b="1">
              <a:solidFill>
                <a:srgbClr val="000000"/>
              </a:solidFill>
            </a:endParaRPr>
          </a:p>
          <a:p>
            <a:pPr marL="1219170" lvl="0" indent="-423323" algn="l" rtl="0">
              <a:lnSpc>
                <a:spcPct val="100000"/>
              </a:lnSpc>
              <a:spcBef>
                <a:spcPts val="0"/>
              </a:spcBef>
              <a:spcAft>
                <a:spcPts val="0"/>
              </a:spcAft>
              <a:buClr>
                <a:srgbClr val="000000"/>
              </a:buClr>
              <a:buSzPts val="1400"/>
              <a:buAutoNum type="arabicPeriod"/>
            </a:pPr>
            <a:r>
              <a:rPr lang="en">
                <a:solidFill>
                  <a:srgbClr val="000000"/>
                </a:solidFill>
              </a:rPr>
              <a:t>The best pitches thrown by LHPs and RHPs</a:t>
            </a:r>
            <a:endParaRPr>
              <a:solidFill>
                <a:srgbClr val="000000"/>
              </a:solidFill>
            </a:endParaRPr>
          </a:p>
          <a:p>
            <a:pPr marL="1219170" lvl="0" indent="-423323" algn="l" rtl="0">
              <a:lnSpc>
                <a:spcPct val="100000"/>
              </a:lnSpc>
              <a:spcBef>
                <a:spcPts val="0"/>
              </a:spcBef>
              <a:spcAft>
                <a:spcPts val="0"/>
              </a:spcAft>
              <a:buClr>
                <a:srgbClr val="000000"/>
              </a:buClr>
              <a:buSzPts val="1400"/>
              <a:buAutoNum type="arabicPeriod"/>
            </a:pPr>
            <a:r>
              <a:rPr lang="en">
                <a:solidFill>
                  <a:srgbClr val="000000"/>
                </a:solidFill>
              </a:rPr>
              <a:t>The mean expected bases for LHPs and RHPs</a:t>
            </a:r>
            <a:endParaRPr>
              <a:solidFill>
                <a:srgbClr val="000000"/>
              </a:solidFill>
            </a:endParaRPr>
          </a:p>
        </p:txBody>
      </p:sp>
      <p:grpSp>
        <p:nvGrpSpPr>
          <p:cNvPr id="223" name="Google Shape;223;p14"/>
          <p:cNvGrpSpPr/>
          <p:nvPr/>
        </p:nvGrpSpPr>
        <p:grpSpPr>
          <a:xfrm>
            <a:off x="5649504" y="659385"/>
            <a:ext cx="3268745" cy="5605248"/>
            <a:chOff x="4257000" y="325450"/>
            <a:chExt cx="2676375" cy="4589450"/>
          </a:xfrm>
        </p:grpSpPr>
        <p:pic>
          <p:nvPicPr>
            <p:cNvPr id="224" name="Google Shape;224;p14"/>
            <p:cNvPicPr preferRelativeResize="0"/>
            <p:nvPr/>
          </p:nvPicPr>
          <p:blipFill rotWithShape="1">
            <a:blip r:embed="rId5">
              <a:alphaModFix/>
            </a:blip>
            <a:srcRect/>
            <a:stretch/>
          </p:blipFill>
          <p:spPr>
            <a:xfrm>
              <a:off x="4257000" y="325450"/>
              <a:ext cx="2676375" cy="4589450"/>
            </a:xfrm>
            <a:prstGeom prst="rect">
              <a:avLst/>
            </a:prstGeom>
            <a:noFill/>
            <a:ln>
              <a:noFill/>
            </a:ln>
          </p:spPr>
        </p:pic>
        <p:sp>
          <p:nvSpPr>
            <p:cNvPr id="225" name="Google Shape;225;p14"/>
            <p:cNvSpPr/>
            <p:nvPr/>
          </p:nvSpPr>
          <p:spPr>
            <a:xfrm rot="5400000">
              <a:off x="5065100" y="1560900"/>
              <a:ext cx="1474200" cy="1761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226" name="Google Shape;226;p14"/>
          <p:cNvGrpSpPr/>
          <p:nvPr/>
        </p:nvGrpSpPr>
        <p:grpSpPr>
          <a:xfrm>
            <a:off x="8997442" y="797865"/>
            <a:ext cx="2839233" cy="1633804"/>
            <a:chOff x="6702872" y="1654272"/>
            <a:chExt cx="2129425" cy="1225353"/>
          </a:xfrm>
        </p:grpSpPr>
        <p:pic>
          <p:nvPicPr>
            <p:cNvPr id="227" name="Google Shape;227;p14"/>
            <p:cNvPicPr preferRelativeResize="0"/>
            <p:nvPr/>
          </p:nvPicPr>
          <p:blipFill rotWithShape="1">
            <a:blip r:embed="rId6">
              <a:alphaModFix/>
            </a:blip>
            <a:srcRect/>
            <a:stretch/>
          </p:blipFill>
          <p:spPr>
            <a:xfrm>
              <a:off x="6702872" y="1654272"/>
              <a:ext cx="2129425" cy="1225353"/>
            </a:xfrm>
            <a:prstGeom prst="rect">
              <a:avLst/>
            </a:prstGeom>
            <a:noFill/>
            <a:ln>
              <a:noFill/>
            </a:ln>
          </p:spPr>
        </p:pic>
        <p:sp>
          <p:nvSpPr>
            <p:cNvPr id="228" name="Google Shape;228;p14"/>
            <p:cNvSpPr/>
            <p:nvPr/>
          </p:nvSpPr>
          <p:spPr>
            <a:xfrm>
              <a:off x="7169000" y="2624275"/>
              <a:ext cx="1621800" cy="238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29" name="Google Shape;229;p14"/>
          <p:cNvSpPr txBox="1"/>
          <p:nvPr/>
        </p:nvSpPr>
        <p:spPr>
          <a:xfrm>
            <a:off x="10642584" y="2317933"/>
            <a:ext cx="1460400" cy="631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600" b="1">
                <a:solidFill>
                  <a:schemeClr val="dk1"/>
                </a:solidFill>
                <a:latin typeface="Calibri"/>
                <a:ea typeface="Calibri"/>
                <a:cs typeface="Calibri"/>
                <a:sym typeface="Calibri"/>
              </a:rPr>
              <a:t>p-value: 0 </a:t>
            </a:r>
            <a:endParaRPr sz="1600" b="1">
              <a:solidFill>
                <a:schemeClr val="dk1"/>
              </a:solidFill>
              <a:latin typeface="Calibri"/>
              <a:ea typeface="Calibri"/>
              <a:cs typeface="Calibri"/>
              <a:sym typeface="Calibri"/>
            </a:endParaRPr>
          </a:p>
        </p:txBody>
      </p:sp>
      <p:sp>
        <p:nvSpPr>
          <p:cNvPr id="230" name="Google Shape;230;p14"/>
          <p:cNvSpPr txBox="1"/>
          <p:nvPr/>
        </p:nvSpPr>
        <p:spPr>
          <a:xfrm>
            <a:off x="5993700" y="183733"/>
            <a:ext cx="2298400" cy="631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EB by pitch-type</a:t>
            </a:r>
            <a:endParaRPr sz="2000" b="1" u="sng">
              <a:solidFill>
                <a:schemeClr val="dk1"/>
              </a:solidFill>
              <a:latin typeface="Calibri"/>
              <a:ea typeface="Calibri"/>
              <a:cs typeface="Calibri"/>
              <a:sym typeface="Calibri"/>
            </a:endParaRPr>
          </a:p>
        </p:txBody>
      </p:sp>
      <p:sp>
        <p:nvSpPr>
          <p:cNvPr id="231" name="Google Shape;231;p14"/>
          <p:cNvSpPr txBox="1"/>
          <p:nvPr/>
        </p:nvSpPr>
        <p:spPr>
          <a:xfrm>
            <a:off x="9309184" y="183733"/>
            <a:ext cx="2298400" cy="6312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Aggregated EB</a:t>
            </a:r>
            <a:endParaRPr sz="2000" b="1" u="sng">
              <a:solidFill>
                <a:schemeClr val="dk1"/>
              </a:solidFill>
              <a:latin typeface="Calibri"/>
              <a:ea typeface="Calibri"/>
              <a:cs typeface="Calibri"/>
              <a:sym typeface="Calibri"/>
            </a:endParaRPr>
          </a:p>
        </p:txBody>
      </p:sp>
      <p:sp>
        <p:nvSpPr>
          <p:cNvPr id="232" name="Google Shape;232;p14"/>
          <p:cNvSpPr txBox="1">
            <a:spLocks noGrp="1"/>
          </p:cNvSpPr>
          <p:nvPr>
            <p:ph type="body" idx="1"/>
          </p:nvPr>
        </p:nvSpPr>
        <p:spPr>
          <a:xfrm>
            <a:off x="9038800" y="3206933"/>
            <a:ext cx="2839200" cy="3137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000000"/>
              </a:buClr>
              <a:buSzPts val="1400"/>
              <a:buNone/>
            </a:pPr>
            <a:r>
              <a:rPr lang="en" b="1">
                <a:solidFill>
                  <a:srgbClr val="000000"/>
                </a:solidFill>
              </a:rPr>
              <a:t>Conclusion:</a:t>
            </a:r>
            <a:endParaRPr b="1">
              <a:solidFill>
                <a:srgbClr val="000000"/>
              </a:solidFill>
            </a:endParaRPr>
          </a:p>
          <a:p>
            <a:pPr marL="0" lvl="0" indent="0" algn="l" rtl="0">
              <a:lnSpc>
                <a:spcPct val="100000"/>
              </a:lnSpc>
              <a:spcBef>
                <a:spcPts val="2133"/>
              </a:spcBef>
              <a:spcAft>
                <a:spcPts val="2133"/>
              </a:spcAft>
              <a:buClr>
                <a:srgbClr val="000000"/>
              </a:buClr>
              <a:buSzPts val="1400"/>
              <a:buNone/>
            </a:pPr>
            <a:r>
              <a:rPr lang="en" b="1">
                <a:solidFill>
                  <a:srgbClr val="000000"/>
                </a:solidFill>
              </a:rPr>
              <a:t>The best pitches in terms of expected bases belong to LHPs, and on average RHPs have higher expected bases on their pitches</a:t>
            </a:r>
            <a:endParaRPr b="1">
              <a:solidFill>
                <a:srgbClr val="000000"/>
              </a:solidFill>
            </a:endParaRPr>
          </a:p>
        </p:txBody>
      </p:sp>
      <p:pic>
        <p:nvPicPr>
          <p:cNvPr id="4" name="Recorded Sound">
            <a:hlinkClick r:id="" action="ppaction://media"/>
            <a:extLst>
              <a:ext uri="{FF2B5EF4-FFF2-40B4-BE49-F238E27FC236}">
                <a16:creationId xmlns:a16="http://schemas.microsoft.com/office/drawing/2014/main" id="{482A9CCC-D125-496E-B901-E89F879862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2718" y="622648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63"/>
    </mc:Choice>
    <mc:Fallback>
      <p:transition spd="slow" advTm="20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7" objId="2"/>
        <p14:stopEvt time="20563"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b07bff72ad_3_4"/>
          <p:cNvSpPr/>
          <p:nvPr/>
        </p:nvSpPr>
        <p:spPr>
          <a:xfrm>
            <a:off x="6272213" y="4430559"/>
            <a:ext cx="5586300" cy="2082000"/>
          </a:xfrm>
          <a:prstGeom prst="rect">
            <a:avLst/>
          </a:prstGeom>
          <a:solidFill>
            <a:srgbClr val="FF0000">
              <a:alpha val="40780"/>
            </a:srgbClr>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r>
              <a:rPr lang="en" sz="1800" dirty="0">
                <a:solidFill>
                  <a:schemeClr val="dk1"/>
                </a:solidFill>
                <a:latin typeface="Arial"/>
                <a:ea typeface="Arial"/>
                <a:cs typeface="Arial"/>
                <a:sym typeface="Arial"/>
              </a:rPr>
              <a:t>         Martin Perez         Matt Moore    Homer Bailey         	103		123                    144</a:t>
            </a:r>
            <a:endParaRPr dirty="0"/>
          </a:p>
        </p:txBody>
      </p:sp>
      <p:sp>
        <p:nvSpPr>
          <p:cNvPr id="238" name="Google Shape;238;gb07bff72ad_3_4"/>
          <p:cNvSpPr/>
          <p:nvPr/>
        </p:nvSpPr>
        <p:spPr>
          <a:xfrm>
            <a:off x="509588" y="4419234"/>
            <a:ext cx="5586300" cy="2093400"/>
          </a:xfrm>
          <a:prstGeom prst="rect">
            <a:avLst/>
          </a:prstGeom>
          <a:solidFill>
            <a:schemeClr val="accent6">
              <a:alpha val="40780"/>
            </a:schemeClr>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r>
              <a:rPr lang="en" sz="1800" dirty="0">
                <a:solidFill>
                  <a:schemeClr val="dk1"/>
                </a:solidFill>
                <a:latin typeface="Arial"/>
                <a:ea typeface="Arial"/>
                <a:cs typeface="Arial"/>
                <a:sym typeface="Arial"/>
              </a:rPr>
              <a:t> Jhoulys Chacin    Julio Teheran         Max Scherzer</a:t>
            </a:r>
            <a:endParaRPr dirty="0"/>
          </a:p>
          <a:p>
            <a:pPr marL="0" marR="0" lvl="0" indent="0" algn="l" rtl="0">
              <a:spcBef>
                <a:spcPts val="0"/>
              </a:spcBef>
              <a:spcAft>
                <a:spcPts val="0"/>
              </a:spcAft>
              <a:buNone/>
            </a:pPr>
            <a:r>
              <a:rPr lang="en" sz="1800" dirty="0">
                <a:solidFill>
                  <a:schemeClr val="dk1"/>
                </a:solidFill>
                <a:latin typeface="Arial"/>
                <a:ea typeface="Arial"/>
                <a:cs typeface="Arial"/>
                <a:sym typeface="Arial"/>
              </a:rPr>
              <a:t>         -136</a:t>
            </a:r>
            <a:r>
              <a:rPr lang="en" sz="1800" dirty="0">
                <a:solidFill>
                  <a:schemeClr val="dk1"/>
                </a:solidFill>
              </a:rPr>
              <a:t>                    </a:t>
            </a:r>
            <a:r>
              <a:rPr lang="en" sz="1800" dirty="0">
                <a:solidFill>
                  <a:schemeClr val="dk1"/>
                </a:solidFill>
                <a:latin typeface="Arial"/>
                <a:ea typeface="Arial"/>
                <a:cs typeface="Arial"/>
                <a:sym typeface="Arial"/>
              </a:rPr>
              <a:t>-133</a:t>
            </a:r>
            <a:r>
              <a:rPr lang="en" sz="1800" dirty="0">
                <a:solidFill>
                  <a:schemeClr val="dk1"/>
                </a:solidFill>
              </a:rPr>
              <a:t>                       </a:t>
            </a:r>
            <a:r>
              <a:rPr lang="en" sz="1800" dirty="0">
                <a:solidFill>
                  <a:schemeClr val="dk1"/>
                </a:solidFill>
                <a:latin typeface="Arial"/>
                <a:ea typeface="Arial"/>
                <a:cs typeface="Arial"/>
                <a:sym typeface="Arial"/>
              </a:rPr>
              <a:t>-129</a:t>
            </a:r>
            <a:endParaRPr dirty="0"/>
          </a:p>
        </p:txBody>
      </p:sp>
      <p:pic>
        <p:nvPicPr>
          <p:cNvPr id="239" name="Google Shape;239;gb07bff72ad_3_4"/>
          <p:cNvPicPr preferRelativeResize="0"/>
          <p:nvPr/>
        </p:nvPicPr>
        <p:blipFill rotWithShape="1">
          <a:blip r:embed="rId5">
            <a:alphaModFix/>
          </a:blip>
          <a:srcRect/>
          <a:stretch/>
        </p:blipFill>
        <p:spPr>
          <a:xfrm>
            <a:off x="9984470" y="4430559"/>
            <a:ext cx="1831292" cy="1328995"/>
          </a:xfrm>
          <a:prstGeom prst="rect">
            <a:avLst/>
          </a:prstGeom>
          <a:noFill/>
          <a:ln>
            <a:noFill/>
          </a:ln>
        </p:spPr>
      </p:pic>
      <p:pic>
        <p:nvPicPr>
          <p:cNvPr id="240" name="Google Shape;240;gb07bff72ad_3_4"/>
          <p:cNvPicPr preferRelativeResize="0"/>
          <p:nvPr/>
        </p:nvPicPr>
        <p:blipFill rotWithShape="1">
          <a:blip r:embed="rId6">
            <a:alphaModFix/>
          </a:blip>
          <a:srcRect/>
          <a:stretch/>
        </p:blipFill>
        <p:spPr>
          <a:xfrm>
            <a:off x="8334220" y="4430559"/>
            <a:ext cx="1831292" cy="1330738"/>
          </a:xfrm>
          <a:prstGeom prst="rect">
            <a:avLst/>
          </a:prstGeom>
          <a:noFill/>
          <a:ln>
            <a:noFill/>
          </a:ln>
        </p:spPr>
      </p:pic>
      <p:pic>
        <p:nvPicPr>
          <p:cNvPr id="241" name="Google Shape;241;gb07bff72ad_3_4"/>
          <p:cNvPicPr preferRelativeResize="0"/>
          <p:nvPr/>
        </p:nvPicPr>
        <p:blipFill rotWithShape="1">
          <a:blip r:embed="rId7">
            <a:alphaModFix/>
          </a:blip>
          <a:srcRect/>
          <a:stretch/>
        </p:blipFill>
        <p:spPr>
          <a:xfrm>
            <a:off x="4152201" y="4407909"/>
            <a:ext cx="1831290" cy="1330738"/>
          </a:xfrm>
          <a:prstGeom prst="rect">
            <a:avLst/>
          </a:prstGeom>
          <a:noFill/>
          <a:ln>
            <a:noFill/>
          </a:ln>
        </p:spPr>
      </p:pic>
      <p:sp>
        <p:nvSpPr>
          <p:cNvPr id="242" name="Google Shape;242;gb07bff72ad_3_4"/>
          <p:cNvSpPr txBox="1"/>
          <p:nvPr/>
        </p:nvSpPr>
        <p:spPr>
          <a:xfrm>
            <a:off x="509588" y="180975"/>
            <a:ext cx="112158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800">
                <a:solidFill>
                  <a:schemeClr val="dk1"/>
                </a:solidFill>
                <a:latin typeface="Arial"/>
                <a:ea typeface="Arial"/>
                <a:cs typeface="Arial"/>
                <a:sym typeface="Arial"/>
              </a:rPr>
              <a:t>Ranking pitchers by Hits Gained:</a:t>
            </a:r>
            <a:endParaRPr/>
          </a:p>
        </p:txBody>
      </p:sp>
      <p:grpSp>
        <p:nvGrpSpPr>
          <p:cNvPr id="243" name="Google Shape;243;gb07bff72ad_3_4"/>
          <p:cNvGrpSpPr/>
          <p:nvPr/>
        </p:nvGrpSpPr>
        <p:grpSpPr>
          <a:xfrm>
            <a:off x="3744910" y="1011976"/>
            <a:ext cx="8113608" cy="1404600"/>
            <a:chOff x="14285" y="2092535"/>
            <a:chExt cx="8113608" cy="1404600"/>
          </a:xfrm>
        </p:grpSpPr>
        <p:sp>
          <p:nvSpPr>
            <p:cNvPr id="244" name="Google Shape;244;gb07bff72ad_3_4"/>
            <p:cNvSpPr/>
            <p:nvPr/>
          </p:nvSpPr>
          <p:spPr>
            <a:xfrm>
              <a:off x="14285" y="2092535"/>
              <a:ext cx="3123300" cy="1404600"/>
            </a:xfrm>
            <a:prstGeom prst="homePlate">
              <a:avLst>
                <a:gd name="adj" fmla="val 50000"/>
              </a:avLst>
            </a:prstGeom>
            <a:solidFill>
              <a:schemeClr val="accent2">
                <a:alpha val="6275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b07bff72ad_3_4"/>
            <p:cNvSpPr txBox="1"/>
            <p:nvPr/>
          </p:nvSpPr>
          <p:spPr>
            <a:xfrm>
              <a:off x="14285" y="2092535"/>
              <a:ext cx="2772300" cy="1404600"/>
            </a:xfrm>
            <a:prstGeom prst="rect">
              <a:avLst/>
            </a:prstGeom>
            <a:noFill/>
            <a:ln>
              <a:noFill/>
            </a:ln>
          </p:spPr>
          <p:txBody>
            <a:bodyPr spcFirstLastPara="1" wrap="square" lIns="96000" tIns="48000" rIns="24000" bIns="480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 sz="1800">
                  <a:solidFill>
                    <a:schemeClr val="lt1"/>
                  </a:solidFill>
                  <a:latin typeface="Arial"/>
                  <a:ea typeface="Arial"/>
                  <a:cs typeface="Arial"/>
                  <a:sym typeface="Arial"/>
                </a:rPr>
                <a:t>Create a  logistic regression model predicting all pitches in a season.</a:t>
              </a:r>
              <a:endParaRPr/>
            </a:p>
          </p:txBody>
        </p:sp>
        <p:sp>
          <p:nvSpPr>
            <p:cNvPr id="246" name="Google Shape;246;gb07bff72ad_3_4"/>
            <p:cNvSpPr/>
            <p:nvPr/>
          </p:nvSpPr>
          <p:spPr>
            <a:xfrm>
              <a:off x="2507063" y="2092535"/>
              <a:ext cx="3123300" cy="1404600"/>
            </a:xfrm>
            <a:prstGeom prst="chevron">
              <a:avLst>
                <a:gd name="adj" fmla="val 50000"/>
              </a:avLst>
            </a:prstGeom>
            <a:solidFill>
              <a:schemeClr val="accent2">
                <a:alpha val="6275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b07bff72ad_3_4"/>
            <p:cNvSpPr txBox="1"/>
            <p:nvPr/>
          </p:nvSpPr>
          <p:spPr>
            <a:xfrm>
              <a:off x="3209317" y="2092535"/>
              <a:ext cx="1719000" cy="1404600"/>
            </a:xfrm>
            <a:prstGeom prst="rect">
              <a:avLst/>
            </a:prstGeom>
            <a:noFill/>
            <a:ln>
              <a:noFill/>
            </a:ln>
          </p:spPr>
          <p:txBody>
            <a:bodyPr spcFirstLastPara="1" wrap="square" lIns="72000" tIns="48000" rIns="24000" bIns="480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 sz="1800">
                  <a:solidFill>
                    <a:schemeClr val="lt1"/>
                  </a:solidFill>
                  <a:latin typeface="Arial"/>
                  <a:ea typeface="Arial"/>
                  <a:cs typeface="Arial"/>
                  <a:sym typeface="Arial"/>
                </a:rPr>
                <a:t>Use the model to predict the probability of a hit for each pitch.</a:t>
              </a:r>
              <a:endParaRPr/>
            </a:p>
          </p:txBody>
        </p:sp>
        <p:sp>
          <p:nvSpPr>
            <p:cNvPr id="248" name="Google Shape;248;gb07bff72ad_3_4"/>
            <p:cNvSpPr/>
            <p:nvPr/>
          </p:nvSpPr>
          <p:spPr>
            <a:xfrm>
              <a:off x="5004593" y="2092535"/>
              <a:ext cx="3123300" cy="1404600"/>
            </a:xfrm>
            <a:prstGeom prst="chevron">
              <a:avLst>
                <a:gd name="adj" fmla="val 50000"/>
              </a:avLst>
            </a:prstGeom>
            <a:solidFill>
              <a:schemeClr val="accent2">
                <a:alpha val="62750"/>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b07bff72ad_3_4"/>
            <p:cNvSpPr txBox="1"/>
            <p:nvPr/>
          </p:nvSpPr>
          <p:spPr>
            <a:xfrm>
              <a:off x="5706847" y="2092535"/>
              <a:ext cx="1719000" cy="1404600"/>
            </a:xfrm>
            <a:prstGeom prst="rect">
              <a:avLst/>
            </a:prstGeom>
            <a:noFill/>
            <a:ln>
              <a:noFill/>
            </a:ln>
          </p:spPr>
          <p:txBody>
            <a:bodyPr spcFirstLastPara="1" wrap="square" lIns="72000" tIns="48000" rIns="24000" bIns="4800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 sz="1800">
                  <a:solidFill>
                    <a:schemeClr val="lt1"/>
                  </a:solidFill>
                  <a:latin typeface="Arial"/>
                  <a:ea typeface="Arial"/>
                  <a:cs typeface="Arial"/>
                  <a:sym typeface="Arial"/>
                </a:rPr>
                <a:t>Subtract it from the actual outcome to evaluate hit gained.</a:t>
              </a:r>
              <a:endParaRPr/>
            </a:p>
          </p:txBody>
        </p:sp>
      </p:grpSp>
      <p:sp>
        <p:nvSpPr>
          <p:cNvPr id="250" name="Google Shape;250;gb07bff72ad_3_4"/>
          <p:cNvSpPr/>
          <p:nvPr/>
        </p:nvSpPr>
        <p:spPr>
          <a:xfrm>
            <a:off x="509588" y="1011972"/>
            <a:ext cx="2948100" cy="1438200"/>
          </a:xfrm>
          <a:prstGeom prst="rect">
            <a:avLst/>
          </a:prstGeom>
          <a:solidFill>
            <a:srgbClr val="A5A5A5">
              <a:alpha val="349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a:ea typeface="Arial"/>
              <a:cs typeface="Arial"/>
              <a:sym typeface="Arial"/>
            </a:endParaRPr>
          </a:p>
          <a:p>
            <a:pPr marL="0" marR="0" lvl="0" indent="0" algn="l" rtl="0">
              <a:spcBef>
                <a:spcPts val="0"/>
              </a:spcBef>
              <a:spcAft>
                <a:spcPts val="0"/>
              </a:spcAft>
              <a:buNone/>
            </a:pPr>
            <a:endParaRPr sz="1600">
              <a:solidFill>
                <a:schemeClr val="lt1"/>
              </a:solidFill>
              <a:latin typeface="Arial"/>
              <a:ea typeface="Arial"/>
              <a:cs typeface="Arial"/>
              <a:sym typeface="Arial"/>
            </a:endParaRPr>
          </a:p>
          <a:p>
            <a:pPr marL="0" marR="0" lvl="0" indent="0" algn="l" rtl="0">
              <a:spcBef>
                <a:spcPts val="0"/>
              </a:spcBef>
              <a:spcAft>
                <a:spcPts val="0"/>
              </a:spcAft>
              <a:buNone/>
            </a:pPr>
            <a:r>
              <a:rPr lang="en" sz="1600">
                <a:solidFill>
                  <a:schemeClr val="dk1"/>
                </a:solidFill>
                <a:latin typeface="Arial"/>
                <a:ea typeface="Arial"/>
                <a:cs typeface="Arial"/>
                <a:sym typeface="Arial"/>
              </a:rPr>
              <a:t>What is Hits Gained? </a:t>
            </a:r>
            <a:endParaRPr/>
          </a:p>
          <a:p>
            <a:pPr marL="0" marR="0" lvl="0" indent="0" algn="l" rtl="0">
              <a:spcBef>
                <a:spcPts val="0"/>
              </a:spcBef>
              <a:spcAft>
                <a:spcPts val="0"/>
              </a:spcAft>
              <a:buNone/>
            </a:pPr>
            <a:r>
              <a:rPr lang="en" sz="1600">
                <a:solidFill>
                  <a:schemeClr val="dk1"/>
                </a:solidFill>
                <a:latin typeface="Arial"/>
                <a:ea typeface="Arial"/>
                <a:cs typeface="Arial"/>
                <a:sym typeface="Arial"/>
              </a:rPr>
              <a:t>Hits Gained is the extra number of hits a particular pitcher gives away compared to the average pitcher.</a:t>
            </a:r>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p:txBody>
      </p:sp>
      <p:sp>
        <p:nvSpPr>
          <p:cNvPr id="251" name="Google Shape;251;gb07bff72ad_3_4"/>
          <p:cNvSpPr/>
          <p:nvPr/>
        </p:nvSpPr>
        <p:spPr>
          <a:xfrm>
            <a:off x="509588" y="2582614"/>
            <a:ext cx="11349000" cy="1692900"/>
          </a:xfrm>
          <a:prstGeom prst="rect">
            <a:avLst/>
          </a:prstGeom>
          <a:solidFill>
            <a:srgbClr val="7F7F7F">
              <a:alpha val="3765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3200">
                <a:solidFill>
                  <a:schemeClr val="dk1"/>
                </a:solidFill>
                <a:latin typeface="Arial"/>
                <a:ea typeface="Arial"/>
                <a:cs typeface="Arial"/>
                <a:sym typeface="Arial"/>
              </a:rPr>
              <a:t>Outcomes: </a:t>
            </a:r>
            <a:endParaRPr/>
          </a:p>
          <a:p>
            <a:pPr marL="285750" marR="0" lvl="0" indent="-285750" algn="l" rtl="0">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The average left-handed pitcher had lower hits gained compared to the average right-handed pitcher. Its significance was confirmed by a t-test.</a:t>
            </a:r>
            <a:endParaRPr/>
          </a:p>
          <a:p>
            <a:pPr marL="285750" marR="0" lvl="0" indent="-285750" algn="l" rtl="0">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Out of the 465 pitchers who threw more than 500 pitches, left-handed pitchers on average ranked 17 places higher than right-handed pitchers.</a:t>
            </a:r>
            <a:endParaRPr/>
          </a:p>
        </p:txBody>
      </p:sp>
      <p:pic>
        <p:nvPicPr>
          <p:cNvPr id="252" name="Google Shape;252;gb07bff72ad_3_4"/>
          <p:cNvPicPr preferRelativeResize="0"/>
          <p:nvPr/>
        </p:nvPicPr>
        <p:blipFill rotWithShape="1">
          <a:blip r:embed="rId8">
            <a:alphaModFix/>
          </a:blip>
          <a:srcRect/>
          <a:stretch/>
        </p:blipFill>
        <p:spPr>
          <a:xfrm>
            <a:off x="2208403" y="4419235"/>
            <a:ext cx="1831288" cy="1330737"/>
          </a:xfrm>
          <a:prstGeom prst="rect">
            <a:avLst/>
          </a:prstGeom>
          <a:noFill/>
          <a:ln>
            <a:noFill/>
          </a:ln>
        </p:spPr>
      </p:pic>
      <p:pic>
        <p:nvPicPr>
          <p:cNvPr id="253" name="Google Shape;253;gb07bff72ad_3_4"/>
          <p:cNvPicPr preferRelativeResize="0"/>
          <p:nvPr/>
        </p:nvPicPr>
        <p:blipFill rotWithShape="1">
          <a:blip r:embed="rId9">
            <a:alphaModFix/>
          </a:blip>
          <a:srcRect/>
          <a:stretch/>
        </p:blipFill>
        <p:spPr>
          <a:xfrm>
            <a:off x="6617021" y="4419234"/>
            <a:ext cx="1831291" cy="1330738"/>
          </a:xfrm>
          <a:prstGeom prst="rect">
            <a:avLst/>
          </a:prstGeom>
          <a:noFill/>
          <a:ln>
            <a:noFill/>
          </a:ln>
        </p:spPr>
      </p:pic>
      <p:pic>
        <p:nvPicPr>
          <p:cNvPr id="254" name="Google Shape;254;gb07bff72ad_3_4"/>
          <p:cNvPicPr preferRelativeResize="0"/>
          <p:nvPr/>
        </p:nvPicPr>
        <p:blipFill rotWithShape="1">
          <a:blip r:embed="rId10">
            <a:alphaModFix/>
          </a:blip>
          <a:srcRect/>
          <a:stretch/>
        </p:blipFill>
        <p:spPr>
          <a:xfrm>
            <a:off x="454901" y="4419236"/>
            <a:ext cx="1831289" cy="1330737"/>
          </a:xfrm>
          <a:prstGeom prst="rect">
            <a:avLst/>
          </a:prstGeom>
          <a:noFill/>
          <a:ln>
            <a:noFill/>
          </a:ln>
        </p:spPr>
      </p:pic>
      <p:pic>
        <p:nvPicPr>
          <p:cNvPr id="3" name="Recorded Sound">
            <a:hlinkClick r:id="" action="ppaction://media"/>
            <a:extLst>
              <a:ext uri="{FF2B5EF4-FFF2-40B4-BE49-F238E27FC236}">
                <a16:creationId xmlns:a16="http://schemas.microsoft.com/office/drawing/2014/main" id="{F6844C96-C9B4-4CEF-9C2B-AF2D860B770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11025" y="6512559"/>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4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5">
            <a:alphaModFix/>
          </a:blip>
          <a:srcRect/>
          <a:stretch/>
        </p:blipFill>
        <p:spPr>
          <a:xfrm>
            <a:off x="6477701" y="3428967"/>
            <a:ext cx="5020767" cy="3300568"/>
          </a:xfrm>
          <a:prstGeom prst="rect">
            <a:avLst/>
          </a:prstGeom>
          <a:noFill/>
          <a:ln>
            <a:noFill/>
          </a:ln>
        </p:spPr>
      </p:pic>
      <p:pic>
        <p:nvPicPr>
          <p:cNvPr id="260" name="Google Shape;260;p15"/>
          <p:cNvPicPr preferRelativeResize="0"/>
          <p:nvPr/>
        </p:nvPicPr>
        <p:blipFill rotWithShape="1">
          <a:blip r:embed="rId6">
            <a:alphaModFix/>
          </a:blip>
          <a:srcRect/>
          <a:stretch/>
        </p:blipFill>
        <p:spPr>
          <a:xfrm>
            <a:off x="6477700" y="183201"/>
            <a:ext cx="5020765" cy="3178665"/>
          </a:xfrm>
          <a:prstGeom prst="rect">
            <a:avLst/>
          </a:prstGeom>
          <a:noFill/>
          <a:ln>
            <a:noFill/>
          </a:ln>
        </p:spPr>
      </p:pic>
      <p:sp>
        <p:nvSpPr>
          <p:cNvPr id="261" name="Google Shape;261;p1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t>Game Theory</a:t>
            </a:r>
            <a:endParaRPr/>
          </a:p>
        </p:txBody>
      </p:sp>
      <p:graphicFrame>
        <p:nvGraphicFramePr>
          <p:cNvPr id="262" name="Google Shape;262;p15"/>
          <p:cNvGraphicFramePr/>
          <p:nvPr>
            <p:extLst>
              <p:ext uri="{D42A27DB-BD31-4B8C-83A1-F6EECF244321}">
                <p14:modId xmlns:p14="http://schemas.microsoft.com/office/powerpoint/2010/main" val="3856959285"/>
              </p:ext>
            </p:extLst>
          </p:nvPr>
        </p:nvGraphicFramePr>
        <p:xfrm>
          <a:off x="260333" y="2015900"/>
          <a:ext cx="5810075" cy="1345975"/>
        </p:xfrm>
        <a:graphic>
          <a:graphicData uri="http://schemas.openxmlformats.org/drawingml/2006/table">
            <a:tbl>
              <a:tblPr>
                <a:noFill/>
                <a:tableStyleId>{149B63DB-F51D-47CE-9987-F2AACD49A756}</a:tableStyleId>
              </a:tblPr>
              <a:tblGrid>
                <a:gridCol w="1895275">
                  <a:extLst>
                    <a:ext uri="{9D8B030D-6E8A-4147-A177-3AD203B41FA5}">
                      <a16:colId xmlns:a16="http://schemas.microsoft.com/office/drawing/2014/main" val="20000"/>
                    </a:ext>
                  </a:extLst>
                </a:gridCol>
                <a:gridCol w="1903500">
                  <a:extLst>
                    <a:ext uri="{9D8B030D-6E8A-4147-A177-3AD203B41FA5}">
                      <a16:colId xmlns:a16="http://schemas.microsoft.com/office/drawing/2014/main" val="20001"/>
                    </a:ext>
                  </a:extLst>
                </a:gridCol>
                <a:gridCol w="2011300">
                  <a:extLst>
                    <a:ext uri="{9D8B030D-6E8A-4147-A177-3AD203B41FA5}">
                      <a16:colId xmlns:a16="http://schemas.microsoft.com/office/drawing/2014/main" val="20002"/>
                    </a:ext>
                  </a:extLst>
                </a:gridCol>
              </a:tblGrid>
              <a:tr h="451975">
                <a:tc>
                  <a:txBody>
                    <a:bodyPr/>
                    <a:lstStyle/>
                    <a:p>
                      <a:pPr marL="0" marR="0" lvl="0" indent="0" algn="l" rtl="0">
                        <a:spcBef>
                          <a:spcPts val="0"/>
                        </a:spcBef>
                        <a:spcAft>
                          <a:spcPts val="0"/>
                        </a:spcAft>
                        <a:buClr>
                          <a:schemeClr val="dk1"/>
                        </a:buClr>
                        <a:buSzPts val="1300"/>
                        <a:buFont typeface="Calibri"/>
                        <a:buNone/>
                      </a:pPr>
                      <a:r>
                        <a:rPr lang="en" sz="1300" u="none" strike="noStrike" cap="none"/>
                        <a:t> </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Left-Handed Pitcher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Right-Handed Pitcher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447000">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Left-Handed Batter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30.87%</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33.14%</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447000">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Right-Handed Batter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32.81%</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dirty="0"/>
                        <a:t>31.01%</a:t>
                      </a:r>
                      <a:endParaRPr sz="1300"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3" name="Google Shape;263;p15"/>
          <p:cNvSpPr txBox="1"/>
          <p:nvPr/>
        </p:nvSpPr>
        <p:spPr>
          <a:xfrm>
            <a:off x="1678367" y="1432533"/>
            <a:ext cx="3651622" cy="47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400" b="1" dirty="0">
                <a:solidFill>
                  <a:schemeClr val="dk1"/>
                </a:solidFill>
                <a:latin typeface="Calibri"/>
                <a:ea typeface="Calibri"/>
                <a:cs typeface="Calibri"/>
                <a:sym typeface="Calibri"/>
              </a:rPr>
              <a:t>On Base Percentage (OBP)</a:t>
            </a:r>
            <a:endParaRPr sz="2400" b="1" dirty="0">
              <a:solidFill>
                <a:schemeClr val="dk1"/>
              </a:solidFill>
              <a:latin typeface="Calibri"/>
              <a:ea typeface="Calibri"/>
              <a:cs typeface="Calibri"/>
              <a:sym typeface="Calibri"/>
            </a:endParaRPr>
          </a:p>
        </p:txBody>
      </p:sp>
      <p:sp>
        <p:nvSpPr>
          <p:cNvPr id="264" name="Google Shape;264;p15"/>
          <p:cNvSpPr txBox="1"/>
          <p:nvPr/>
        </p:nvSpPr>
        <p:spPr>
          <a:xfrm>
            <a:off x="1844967" y="3666495"/>
            <a:ext cx="3316580" cy="47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400" b="1" dirty="0">
                <a:solidFill>
                  <a:schemeClr val="dk1"/>
                </a:solidFill>
                <a:latin typeface="Calibri"/>
                <a:ea typeface="Calibri"/>
                <a:cs typeface="Calibri"/>
                <a:sym typeface="Calibri"/>
              </a:rPr>
              <a:t>Pitch Hit Difficulty</a:t>
            </a:r>
            <a:endParaRPr sz="2400" b="1" dirty="0">
              <a:solidFill>
                <a:schemeClr val="dk1"/>
              </a:solidFill>
              <a:latin typeface="Calibri"/>
              <a:ea typeface="Calibri"/>
              <a:cs typeface="Calibri"/>
              <a:sym typeface="Calibri"/>
            </a:endParaRPr>
          </a:p>
        </p:txBody>
      </p:sp>
      <p:graphicFrame>
        <p:nvGraphicFramePr>
          <p:cNvPr id="265" name="Google Shape;265;p15"/>
          <p:cNvGraphicFramePr/>
          <p:nvPr>
            <p:extLst>
              <p:ext uri="{D42A27DB-BD31-4B8C-83A1-F6EECF244321}">
                <p14:modId xmlns:p14="http://schemas.microsoft.com/office/powerpoint/2010/main" val="3945805236"/>
              </p:ext>
            </p:extLst>
          </p:nvPr>
        </p:nvGraphicFramePr>
        <p:xfrm>
          <a:off x="260333" y="4969400"/>
          <a:ext cx="5810075" cy="1345975"/>
        </p:xfrm>
        <a:graphic>
          <a:graphicData uri="http://schemas.openxmlformats.org/drawingml/2006/table">
            <a:tbl>
              <a:tblPr>
                <a:noFill/>
                <a:tableStyleId>{149B63DB-F51D-47CE-9987-F2AACD49A756}</a:tableStyleId>
              </a:tblPr>
              <a:tblGrid>
                <a:gridCol w="1946600">
                  <a:extLst>
                    <a:ext uri="{9D8B030D-6E8A-4147-A177-3AD203B41FA5}">
                      <a16:colId xmlns:a16="http://schemas.microsoft.com/office/drawing/2014/main" val="20000"/>
                    </a:ext>
                  </a:extLst>
                </a:gridCol>
                <a:gridCol w="1852175">
                  <a:extLst>
                    <a:ext uri="{9D8B030D-6E8A-4147-A177-3AD203B41FA5}">
                      <a16:colId xmlns:a16="http://schemas.microsoft.com/office/drawing/2014/main" val="20001"/>
                    </a:ext>
                  </a:extLst>
                </a:gridCol>
                <a:gridCol w="2011300">
                  <a:extLst>
                    <a:ext uri="{9D8B030D-6E8A-4147-A177-3AD203B41FA5}">
                      <a16:colId xmlns:a16="http://schemas.microsoft.com/office/drawing/2014/main" val="20002"/>
                    </a:ext>
                  </a:extLst>
                </a:gridCol>
              </a:tblGrid>
              <a:tr h="451975">
                <a:tc>
                  <a:txBody>
                    <a:bodyPr/>
                    <a:lstStyle/>
                    <a:p>
                      <a:pPr marL="0" marR="0" lvl="0" indent="0" algn="l" rtl="0">
                        <a:spcBef>
                          <a:spcPts val="0"/>
                        </a:spcBef>
                        <a:spcAft>
                          <a:spcPts val="0"/>
                        </a:spcAft>
                        <a:buClr>
                          <a:schemeClr val="dk1"/>
                        </a:buClr>
                        <a:buSzPts val="1300"/>
                        <a:buFont typeface="Calibri"/>
                        <a:buNone/>
                      </a:pPr>
                      <a:r>
                        <a:rPr lang="en" sz="1300" u="none" strike="noStrike" cap="none"/>
                        <a:t> </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Left-Handed Pitcher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Right-Handed Pitcher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447000">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Left-Handed Batter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1.07</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0.903</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447000">
                <a:tc>
                  <a:txBody>
                    <a:bodyPr/>
                    <a:lstStyle/>
                    <a:p>
                      <a:pPr marL="0" marR="0" lvl="0" indent="0" algn="l" rtl="0">
                        <a:spcBef>
                          <a:spcPts val="0"/>
                        </a:spcBef>
                        <a:spcAft>
                          <a:spcPts val="0"/>
                        </a:spcAft>
                        <a:buClr>
                          <a:schemeClr val="dk1"/>
                        </a:buClr>
                        <a:buSzPts val="1300"/>
                        <a:buFont typeface="Calibri"/>
                        <a:buNone/>
                      </a:pPr>
                      <a:r>
                        <a:rPr lang="en" sz="1300" b="1" u="none" strike="noStrike" cap="none" dirty="0"/>
                        <a:t>Right-Handed Batter</a:t>
                      </a:r>
                      <a:endParaRPr sz="1300" b="1"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a:t>0.921</a:t>
                      </a:r>
                      <a:endParaRPr sz="1300" u="none" strike="noStrike" cap="none"/>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300"/>
                        <a:buFont typeface="Calibri"/>
                        <a:buNone/>
                      </a:pPr>
                      <a:r>
                        <a:rPr lang="en" sz="1300" u="none" strike="noStrike" cap="none" dirty="0"/>
                        <a:t>1.00</a:t>
                      </a:r>
                      <a:endParaRPr sz="1300" u="none" strike="noStrike" cap="none"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266" name="Google Shape;266;p15"/>
          <p:cNvCxnSpPr/>
          <p:nvPr/>
        </p:nvCxnSpPr>
        <p:spPr>
          <a:xfrm>
            <a:off x="8936705" y="1679088"/>
            <a:ext cx="0" cy="1086000"/>
          </a:xfrm>
          <a:prstGeom prst="straightConnector1">
            <a:avLst/>
          </a:prstGeom>
          <a:noFill/>
          <a:ln w="9525" cap="flat" cmpd="sng">
            <a:solidFill>
              <a:srgbClr val="000000"/>
            </a:solidFill>
            <a:prstDash val="solid"/>
            <a:round/>
            <a:headEnd type="none" w="sm" len="sm"/>
            <a:tailEnd type="none" w="sm" len="sm"/>
          </a:ln>
        </p:spPr>
      </p:cxnSp>
      <p:sp>
        <p:nvSpPr>
          <p:cNvPr id="267" name="Google Shape;267;p15"/>
          <p:cNvSpPr/>
          <p:nvPr/>
        </p:nvSpPr>
        <p:spPr>
          <a:xfrm>
            <a:off x="9111033" y="2234581"/>
            <a:ext cx="873200" cy="31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 sz="1333">
                <a:solidFill>
                  <a:schemeClr val="dk1"/>
                </a:solidFill>
                <a:latin typeface="Calibri"/>
                <a:ea typeface="Calibri"/>
                <a:cs typeface="Calibri"/>
                <a:sym typeface="Calibri"/>
              </a:rPr>
              <a:t>44.13%</a:t>
            </a:r>
            <a:endParaRPr sz="1333">
              <a:solidFill>
                <a:schemeClr val="dk1"/>
              </a:solidFill>
              <a:latin typeface="Calibri"/>
              <a:ea typeface="Calibri"/>
              <a:cs typeface="Calibri"/>
              <a:sym typeface="Calibri"/>
            </a:endParaRPr>
          </a:p>
        </p:txBody>
      </p:sp>
      <p:sp>
        <p:nvSpPr>
          <p:cNvPr id="268" name="Google Shape;268;p15"/>
          <p:cNvSpPr/>
          <p:nvPr/>
        </p:nvSpPr>
        <p:spPr>
          <a:xfrm>
            <a:off x="9411133" y="5702097"/>
            <a:ext cx="873200" cy="31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 sz="1333">
                <a:solidFill>
                  <a:schemeClr val="dk1"/>
                </a:solidFill>
                <a:latin typeface="Calibri"/>
                <a:ea typeface="Calibri"/>
                <a:cs typeface="Calibri"/>
                <a:sym typeface="Calibri"/>
              </a:rPr>
              <a:t>52.38%</a:t>
            </a:r>
            <a:endParaRPr sz="1333">
              <a:solidFill>
                <a:schemeClr val="dk1"/>
              </a:solidFill>
              <a:latin typeface="Calibri"/>
              <a:ea typeface="Calibri"/>
              <a:cs typeface="Calibri"/>
              <a:sym typeface="Calibri"/>
            </a:endParaRPr>
          </a:p>
        </p:txBody>
      </p:sp>
      <p:sp>
        <p:nvSpPr>
          <p:cNvPr id="269" name="Google Shape;269;p15"/>
          <p:cNvSpPr/>
          <p:nvPr/>
        </p:nvSpPr>
        <p:spPr>
          <a:xfrm>
            <a:off x="9161117" y="4841600"/>
            <a:ext cx="250000" cy="2500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270" name="Google Shape;270;p15"/>
          <p:cNvCxnSpPr/>
          <p:nvPr/>
        </p:nvCxnSpPr>
        <p:spPr>
          <a:xfrm>
            <a:off x="9286139" y="4969388"/>
            <a:ext cx="0" cy="1203600"/>
          </a:xfrm>
          <a:prstGeom prst="straightConnector1">
            <a:avLst/>
          </a:prstGeom>
          <a:noFill/>
          <a:ln w="9525" cap="flat" cmpd="sng">
            <a:solidFill>
              <a:srgbClr val="000000"/>
            </a:solidFill>
            <a:prstDash val="solid"/>
            <a:round/>
            <a:headEnd type="none" w="sm" len="sm"/>
            <a:tailEnd type="none" w="sm" len="sm"/>
          </a:ln>
        </p:spPr>
      </p:cxnSp>
      <p:pic>
        <p:nvPicPr>
          <p:cNvPr id="271" name="Google Shape;271;p15"/>
          <p:cNvPicPr preferRelativeResize="0"/>
          <p:nvPr/>
        </p:nvPicPr>
        <p:blipFill rotWithShape="1">
          <a:blip r:embed="rId7">
            <a:alphaModFix/>
          </a:blip>
          <a:srcRect/>
          <a:stretch/>
        </p:blipFill>
        <p:spPr>
          <a:xfrm>
            <a:off x="426934" y="4137295"/>
            <a:ext cx="5476855" cy="763600"/>
          </a:xfrm>
          <a:prstGeom prst="rect">
            <a:avLst/>
          </a:prstGeom>
          <a:noFill/>
          <a:ln>
            <a:noFill/>
          </a:ln>
        </p:spPr>
      </p:pic>
      <p:sp>
        <p:nvSpPr>
          <p:cNvPr id="272" name="Google Shape;272;p15"/>
          <p:cNvSpPr/>
          <p:nvPr/>
        </p:nvSpPr>
        <p:spPr>
          <a:xfrm>
            <a:off x="8811684" y="1542933"/>
            <a:ext cx="250000" cy="2500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3" name="Jordan">
            <a:hlinkClick r:id="" action="ppaction://media"/>
            <a:extLst>
              <a:ext uri="{FF2B5EF4-FFF2-40B4-BE49-F238E27FC236}">
                <a16:creationId xmlns:a16="http://schemas.microsoft.com/office/drawing/2014/main" id="{DD7B61DD-61B4-4AD6-9D19-0C62EE4DE51F}"/>
              </a:ext>
            </a:extLst>
          </p:cNvPr>
          <p:cNvPicPr>
            <a:picLocks noChangeAspect="1"/>
          </p:cNvPicPr>
          <p:nvPr>
            <a:audioFile r:link="rId1"/>
            <p:extLst>
              <p:ext uri="{DAA4B4D4-6D71-4841-9C94-3DE7FCFB9230}">
                <p14:media xmlns:p14="http://schemas.microsoft.com/office/powerpoint/2010/main" r:embed="rId2">
                  <p14:trim st="1804"/>
                </p14:media>
              </p:ext>
            </p:extLst>
          </p:nvPr>
        </p:nvPicPr>
        <p:blipFill>
          <a:blip r:embed="rId8"/>
          <a:stretch>
            <a:fillRect/>
          </a:stretch>
        </p:blipFill>
        <p:spPr>
          <a:xfrm>
            <a:off x="11600961" y="61187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6"/>
          <p:cNvPicPr preferRelativeResize="0"/>
          <p:nvPr/>
        </p:nvPicPr>
        <p:blipFill rotWithShape="1">
          <a:blip r:embed="rId5">
            <a:alphaModFix/>
          </a:blip>
          <a:srcRect/>
          <a:stretch/>
        </p:blipFill>
        <p:spPr>
          <a:xfrm>
            <a:off x="1947863" y="1530220"/>
            <a:ext cx="7040628" cy="4994988"/>
          </a:xfrm>
          <a:prstGeom prst="rect">
            <a:avLst/>
          </a:prstGeom>
          <a:noFill/>
          <a:ln>
            <a:noFill/>
          </a:ln>
        </p:spPr>
      </p:pic>
      <p:sp>
        <p:nvSpPr>
          <p:cNvPr id="278" name="Google Shape;278;p1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Font typeface="Calibri"/>
              <a:buNone/>
            </a:pPr>
            <a:r>
              <a:rPr lang="en"/>
              <a:t>Salary Growth</a:t>
            </a:r>
            <a:endParaRPr/>
          </a:p>
          <a:p>
            <a:pPr marL="0" lvl="0" indent="0" algn="l" rtl="0">
              <a:lnSpc>
                <a:spcPct val="90000"/>
              </a:lnSpc>
              <a:spcBef>
                <a:spcPts val="0"/>
              </a:spcBef>
              <a:spcAft>
                <a:spcPts val="0"/>
              </a:spcAft>
              <a:buClr>
                <a:schemeClr val="dk1"/>
              </a:buClr>
              <a:buSzPts val="2800"/>
              <a:buFont typeface="Calibri"/>
              <a:buNone/>
            </a:pPr>
            <a:endParaRPr/>
          </a:p>
        </p:txBody>
      </p:sp>
      <p:pic>
        <p:nvPicPr>
          <p:cNvPr id="4" name="Audio 3">
            <a:hlinkClick r:id="" action="ppaction://media"/>
            <a:extLst>
              <a:ext uri="{FF2B5EF4-FFF2-40B4-BE49-F238E27FC236}">
                <a16:creationId xmlns:a16="http://schemas.microsoft.com/office/drawing/2014/main" id="{25A4B94C-1F17-4D38-A46D-6E8A04EDC0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57"/>
    </mc:Choice>
    <mc:Fallback xmlns="">
      <p:transition spd="slow" advTm="1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7"/>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chemeClr val="dk1"/>
              </a:buClr>
              <a:buSzPts val="2800"/>
              <a:buFont typeface="Calibri"/>
              <a:buNone/>
            </a:pPr>
            <a:r>
              <a:rPr lang="en"/>
              <a:t>Data Selection</a:t>
            </a:r>
            <a:endParaRPr/>
          </a:p>
        </p:txBody>
      </p:sp>
      <p:sp>
        <p:nvSpPr>
          <p:cNvPr id="284" name="Google Shape;284;p17"/>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0" algn="l" rtl="0">
              <a:lnSpc>
                <a:spcPct val="90000"/>
              </a:lnSpc>
              <a:spcBef>
                <a:spcPts val="0"/>
              </a:spcBef>
              <a:spcAft>
                <a:spcPts val="0"/>
              </a:spcAft>
              <a:buClr>
                <a:schemeClr val="dk1"/>
              </a:buClr>
              <a:buSzPts val="1800"/>
              <a:buNone/>
            </a:pPr>
            <a:endParaRPr dirty="0"/>
          </a:p>
          <a:p>
            <a:pPr marL="609585" lvl="0" indent="-457188" algn="l" rtl="0">
              <a:lnSpc>
                <a:spcPct val="90000"/>
              </a:lnSpc>
              <a:spcBef>
                <a:spcPts val="2133"/>
              </a:spcBef>
              <a:spcAft>
                <a:spcPts val="0"/>
              </a:spcAft>
              <a:buClr>
                <a:schemeClr val="dk1"/>
              </a:buClr>
              <a:buSzPts val="1800"/>
              <a:buChar char="●"/>
            </a:pPr>
            <a:r>
              <a:rPr lang="en" dirty="0"/>
              <a:t>Look at “Established Players”  (Pitchers who had pitched over 6 years)</a:t>
            </a:r>
            <a:endParaRPr dirty="0"/>
          </a:p>
          <a:p>
            <a:pPr marL="609585" lvl="0" indent="0" algn="l" rtl="0">
              <a:lnSpc>
                <a:spcPct val="90000"/>
              </a:lnSpc>
              <a:spcBef>
                <a:spcPts val="2133"/>
              </a:spcBef>
              <a:spcAft>
                <a:spcPts val="0"/>
              </a:spcAft>
              <a:buClr>
                <a:schemeClr val="dk1"/>
              </a:buClr>
              <a:buSzPts val="1800"/>
              <a:buNone/>
            </a:pPr>
            <a:endParaRPr dirty="0"/>
          </a:p>
          <a:p>
            <a:pPr marL="609585" lvl="0" indent="-457188" algn="l" rtl="0">
              <a:lnSpc>
                <a:spcPct val="90000"/>
              </a:lnSpc>
              <a:spcBef>
                <a:spcPts val="2133"/>
              </a:spcBef>
              <a:spcAft>
                <a:spcPts val="0"/>
              </a:spcAft>
              <a:buClr>
                <a:schemeClr val="dk1"/>
              </a:buClr>
              <a:buSzPts val="1800"/>
              <a:buChar char="●"/>
            </a:pPr>
            <a:r>
              <a:rPr lang="en" dirty="0"/>
              <a:t>Segregation between Starting Pitchers and Relief Pitchers</a:t>
            </a:r>
            <a:endParaRPr dirty="0"/>
          </a:p>
        </p:txBody>
      </p:sp>
      <p:pic>
        <p:nvPicPr>
          <p:cNvPr id="5" name="Audio 4">
            <a:hlinkClick r:id="" action="ppaction://media"/>
            <a:extLst>
              <a:ext uri="{FF2B5EF4-FFF2-40B4-BE49-F238E27FC236}">
                <a16:creationId xmlns:a16="http://schemas.microsoft.com/office/drawing/2014/main" id="{7D7F100C-D910-4925-BDB9-F1CA19D9DA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372"/>
    </mc:Choice>
    <mc:Fallback xmlns="">
      <p:transition spd="slow" advTm="3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18"/>
          <p:cNvPicPr preferRelativeResize="0"/>
          <p:nvPr/>
        </p:nvPicPr>
        <p:blipFill rotWithShape="1">
          <a:blip r:embed="rId5">
            <a:alphaModFix/>
          </a:blip>
          <a:srcRect/>
          <a:stretch/>
        </p:blipFill>
        <p:spPr>
          <a:xfrm>
            <a:off x="1063690" y="1331166"/>
            <a:ext cx="10512490" cy="5261001"/>
          </a:xfrm>
          <a:prstGeom prst="rect">
            <a:avLst/>
          </a:prstGeom>
          <a:noFill/>
          <a:ln>
            <a:noFill/>
          </a:ln>
        </p:spPr>
      </p:pic>
      <p:sp>
        <p:nvSpPr>
          <p:cNvPr id="290" name="Google Shape;290;p18"/>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Font typeface="Calibri"/>
              <a:buNone/>
            </a:pPr>
            <a:r>
              <a:rPr lang="en"/>
              <a:t>Starting Pitcher Salary Trends</a:t>
            </a:r>
            <a:endParaRPr/>
          </a:p>
          <a:p>
            <a:pPr marL="0" lvl="0" indent="0" algn="l" rtl="0">
              <a:lnSpc>
                <a:spcPct val="90000"/>
              </a:lnSpc>
              <a:spcBef>
                <a:spcPts val="0"/>
              </a:spcBef>
              <a:spcAft>
                <a:spcPts val="0"/>
              </a:spcAft>
              <a:buClr>
                <a:schemeClr val="dk1"/>
              </a:buClr>
              <a:buSzPts val="2800"/>
              <a:buFont typeface="Calibri"/>
              <a:buNone/>
            </a:pPr>
            <a:endParaRPr/>
          </a:p>
        </p:txBody>
      </p:sp>
      <p:pic>
        <p:nvPicPr>
          <p:cNvPr id="5" name="Audio 4">
            <a:hlinkClick r:id="" action="ppaction://media"/>
            <a:extLst>
              <a:ext uri="{FF2B5EF4-FFF2-40B4-BE49-F238E27FC236}">
                <a16:creationId xmlns:a16="http://schemas.microsoft.com/office/drawing/2014/main" id="{8C813C83-6FF6-4B83-8E24-FA74F39115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23"/>
    </mc:Choice>
    <mc:Fallback xmlns="">
      <p:transition spd="slow" advTm="11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19"/>
          <p:cNvPicPr preferRelativeResize="0"/>
          <p:nvPr/>
        </p:nvPicPr>
        <p:blipFill rotWithShape="1">
          <a:blip r:embed="rId3">
            <a:alphaModFix/>
          </a:blip>
          <a:srcRect/>
          <a:stretch/>
        </p:blipFill>
        <p:spPr>
          <a:xfrm>
            <a:off x="2898710" y="827314"/>
            <a:ext cx="6030083" cy="5853405"/>
          </a:xfrm>
          <a:prstGeom prst="rect">
            <a:avLst/>
          </a:prstGeom>
          <a:noFill/>
          <a:ln>
            <a:noFill/>
          </a:ln>
        </p:spPr>
      </p:pic>
      <p:sp>
        <p:nvSpPr>
          <p:cNvPr id="296" name="Google Shape;296;p19"/>
          <p:cNvSpPr txBox="1">
            <a:spLocks noGrp="1"/>
          </p:cNvSpPr>
          <p:nvPr>
            <p:ph type="title"/>
          </p:nvPr>
        </p:nvSpPr>
        <p:spPr>
          <a:xfrm>
            <a:off x="345319" y="177281"/>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Font typeface="Calibri"/>
              <a:buNone/>
            </a:pPr>
            <a:r>
              <a:rPr lang="en"/>
              <a:t>Starting Pitcher Salary Distribution</a:t>
            </a:r>
            <a:endParaRPr/>
          </a:p>
          <a:p>
            <a:pPr marL="0" lvl="0" indent="0" algn="l" rtl="0">
              <a:lnSpc>
                <a:spcPct val="90000"/>
              </a:lnSpc>
              <a:spcBef>
                <a:spcPts val="0"/>
              </a:spcBef>
              <a:spcAft>
                <a:spcPts val="0"/>
              </a:spcAft>
              <a:buClr>
                <a:schemeClr val="dk1"/>
              </a:buClr>
              <a:buSzPts val="2800"/>
              <a:buFont typeface="Calibri"/>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t>Relief Pitcher Salary Trends</a:t>
            </a:r>
            <a:endParaRPr/>
          </a:p>
        </p:txBody>
      </p:sp>
      <p:pic>
        <p:nvPicPr>
          <p:cNvPr id="302" name="Google Shape;302;p20"/>
          <p:cNvPicPr preferRelativeResize="0"/>
          <p:nvPr/>
        </p:nvPicPr>
        <p:blipFill rotWithShape="1">
          <a:blip r:embed="rId5">
            <a:alphaModFix/>
          </a:blip>
          <a:srcRect/>
          <a:stretch/>
        </p:blipFill>
        <p:spPr>
          <a:xfrm>
            <a:off x="1045028" y="1375276"/>
            <a:ext cx="10101943" cy="4889357"/>
          </a:xfrm>
          <a:prstGeom prst="rect">
            <a:avLst/>
          </a:prstGeom>
          <a:noFill/>
          <a:ln>
            <a:noFill/>
          </a:ln>
        </p:spPr>
      </p:pic>
      <p:pic>
        <p:nvPicPr>
          <p:cNvPr id="6" name="Audio 5">
            <a:hlinkClick r:id="" action="ppaction://media"/>
            <a:extLst>
              <a:ext uri="{FF2B5EF4-FFF2-40B4-BE49-F238E27FC236}">
                <a16:creationId xmlns:a16="http://schemas.microsoft.com/office/drawing/2014/main" id="{FBF70A64-9FC6-4E15-9D43-E897D13BAD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14"/>
    </mc:Choice>
    <mc:Fallback xmlns="">
      <p:transition spd="slow" advTm="4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dirty="0"/>
              <a:t>T-test is significant </a:t>
            </a:r>
            <a:endParaRPr dirty="0"/>
          </a:p>
        </p:txBody>
      </p:sp>
      <p:sp>
        <p:nvSpPr>
          <p:cNvPr id="308" name="Google Shape;308;p21"/>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57188" algn="l" rtl="0">
              <a:lnSpc>
                <a:spcPct val="90000"/>
              </a:lnSpc>
              <a:spcBef>
                <a:spcPts val="0"/>
              </a:spcBef>
              <a:spcAft>
                <a:spcPts val="0"/>
              </a:spcAft>
              <a:buClr>
                <a:schemeClr val="dk1"/>
              </a:buClr>
              <a:buSzPts val="1800"/>
              <a:buChar char="●"/>
            </a:pPr>
            <a:r>
              <a:rPr lang="en" dirty="0"/>
              <a:t>T-test between left and right-hand starting pitchers</a:t>
            </a:r>
            <a:endParaRPr dirty="0"/>
          </a:p>
          <a:p>
            <a:pPr marL="0" lvl="0" indent="0" algn="l" rtl="0">
              <a:lnSpc>
                <a:spcPct val="90000"/>
              </a:lnSpc>
              <a:spcBef>
                <a:spcPts val="2133"/>
              </a:spcBef>
              <a:spcAft>
                <a:spcPts val="0"/>
              </a:spcAft>
              <a:buClr>
                <a:schemeClr val="dk1"/>
              </a:buClr>
              <a:buSzPts val="1800"/>
              <a:buNone/>
            </a:pPr>
            <a:endParaRPr dirty="0"/>
          </a:p>
          <a:p>
            <a:pPr marL="0" lvl="0" indent="0" algn="l" rtl="0">
              <a:lnSpc>
                <a:spcPct val="90000"/>
              </a:lnSpc>
              <a:spcBef>
                <a:spcPts val="2133"/>
              </a:spcBef>
              <a:spcAft>
                <a:spcPts val="0"/>
              </a:spcAft>
              <a:buClr>
                <a:schemeClr val="dk1"/>
              </a:buClr>
              <a:buSzPts val="1800"/>
              <a:buNone/>
            </a:pPr>
            <a:endParaRPr dirty="0"/>
          </a:p>
          <a:p>
            <a:pPr marL="609585" lvl="0" indent="-457188" algn="l" rtl="0">
              <a:lnSpc>
                <a:spcPct val="90000"/>
              </a:lnSpc>
              <a:spcBef>
                <a:spcPts val="2133"/>
              </a:spcBef>
              <a:spcAft>
                <a:spcPts val="0"/>
              </a:spcAft>
              <a:buClr>
                <a:schemeClr val="dk1"/>
              </a:buClr>
              <a:buSzPts val="1800"/>
              <a:buChar char="●"/>
            </a:pPr>
            <a:r>
              <a:rPr lang="en" dirty="0"/>
              <a:t>T-test between left and right-hand relief pitchers</a:t>
            </a:r>
            <a:endParaRPr dirty="0"/>
          </a:p>
          <a:p>
            <a:pPr marL="609585" lvl="0" indent="0" algn="l" rtl="0">
              <a:lnSpc>
                <a:spcPct val="90000"/>
              </a:lnSpc>
              <a:spcBef>
                <a:spcPts val="2133"/>
              </a:spcBef>
              <a:spcAft>
                <a:spcPts val="2133"/>
              </a:spcAft>
              <a:buClr>
                <a:schemeClr val="dk1"/>
              </a:buClr>
              <a:buSzPts val="1800"/>
              <a:buNone/>
            </a:pPr>
            <a:endParaRPr dirty="0"/>
          </a:p>
        </p:txBody>
      </p:sp>
      <p:pic>
        <p:nvPicPr>
          <p:cNvPr id="309" name="Google Shape;309;p21"/>
          <p:cNvPicPr preferRelativeResize="0"/>
          <p:nvPr/>
        </p:nvPicPr>
        <p:blipFill rotWithShape="1">
          <a:blip r:embed="rId5">
            <a:alphaModFix/>
          </a:blip>
          <a:srcRect t="-4379" r="38742" b="-499"/>
          <a:stretch/>
        </p:blipFill>
        <p:spPr>
          <a:xfrm>
            <a:off x="996315" y="2144598"/>
            <a:ext cx="9801374" cy="993770"/>
          </a:xfrm>
          <a:prstGeom prst="rect">
            <a:avLst/>
          </a:prstGeom>
          <a:noFill/>
          <a:ln>
            <a:noFill/>
          </a:ln>
        </p:spPr>
      </p:pic>
      <p:pic>
        <p:nvPicPr>
          <p:cNvPr id="310" name="Google Shape;310;p21"/>
          <p:cNvPicPr preferRelativeResize="0"/>
          <p:nvPr/>
        </p:nvPicPr>
        <p:blipFill rotWithShape="1">
          <a:blip r:embed="rId6">
            <a:alphaModFix/>
          </a:blip>
          <a:srcRect r="39769"/>
          <a:stretch/>
        </p:blipFill>
        <p:spPr>
          <a:xfrm>
            <a:off x="996315" y="4202213"/>
            <a:ext cx="9808847" cy="1054438"/>
          </a:xfrm>
          <a:prstGeom prst="rect">
            <a:avLst/>
          </a:prstGeom>
          <a:noFill/>
          <a:ln>
            <a:noFill/>
          </a:ln>
        </p:spPr>
      </p:pic>
      <p:pic>
        <p:nvPicPr>
          <p:cNvPr id="3" name="Audio 2">
            <a:hlinkClick r:id="" action="ppaction://media"/>
            <a:extLst>
              <a:ext uri="{FF2B5EF4-FFF2-40B4-BE49-F238E27FC236}">
                <a16:creationId xmlns:a16="http://schemas.microsoft.com/office/drawing/2014/main" id="{9D2A1FF6-7D03-456C-882D-DDDE9B1162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831"/>
    </mc:Choice>
    <mc:Fallback xmlns="">
      <p:transition spd="slow" advTm="10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2"/>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57188" algn="l" rtl="0">
              <a:lnSpc>
                <a:spcPct val="90000"/>
              </a:lnSpc>
              <a:spcBef>
                <a:spcPts val="0"/>
              </a:spcBef>
              <a:spcAft>
                <a:spcPts val="0"/>
              </a:spcAft>
              <a:buClr>
                <a:schemeClr val="dk1"/>
              </a:buClr>
              <a:buSzPts val="1800"/>
              <a:buChar char="●"/>
            </a:pPr>
            <a:r>
              <a:rPr lang="en" sz="2600" dirty="0"/>
              <a:t>Left-handed, Strikeouts, Walks and </a:t>
            </a:r>
            <a:endParaRPr sz="2600" dirty="0"/>
          </a:p>
          <a:p>
            <a:pPr marL="609585" lvl="0" indent="0" algn="l" rtl="0">
              <a:lnSpc>
                <a:spcPct val="90000"/>
              </a:lnSpc>
              <a:spcBef>
                <a:spcPts val="2133"/>
              </a:spcBef>
              <a:spcAft>
                <a:spcPts val="0"/>
              </a:spcAft>
              <a:buClr>
                <a:schemeClr val="dk1"/>
              </a:buClr>
              <a:buSzPts val="1800"/>
              <a:buNone/>
            </a:pPr>
            <a:r>
              <a:rPr lang="en" sz="2600" dirty="0"/>
              <a:t>Intentional Walks are statistically significant</a:t>
            </a:r>
            <a:endParaRPr sz="2600" dirty="0"/>
          </a:p>
          <a:p>
            <a:pPr marL="0" lvl="0" indent="0" algn="l" rtl="0">
              <a:lnSpc>
                <a:spcPct val="90000"/>
              </a:lnSpc>
              <a:spcBef>
                <a:spcPts val="2133"/>
              </a:spcBef>
              <a:spcAft>
                <a:spcPts val="0"/>
              </a:spcAft>
              <a:buClr>
                <a:schemeClr val="dk1"/>
              </a:buClr>
              <a:buSzPts val="1800"/>
              <a:buNone/>
            </a:pPr>
            <a:endParaRPr sz="2600" dirty="0"/>
          </a:p>
          <a:p>
            <a:pPr marL="609584" lvl="0" indent="-457188" algn="l" rtl="0">
              <a:lnSpc>
                <a:spcPct val="90000"/>
              </a:lnSpc>
              <a:spcBef>
                <a:spcPts val="2133"/>
              </a:spcBef>
              <a:spcAft>
                <a:spcPts val="0"/>
              </a:spcAft>
              <a:buClr>
                <a:schemeClr val="dk1"/>
              </a:buClr>
              <a:buSzPts val="1800"/>
              <a:buChar char="●"/>
            </a:pPr>
            <a:r>
              <a:rPr lang="en" sz="2600" dirty="0"/>
              <a:t>Being a left-handed starter makes you earn </a:t>
            </a:r>
            <a:endParaRPr sz="2600" dirty="0"/>
          </a:p>
          <a:p>
            <a:pPr marL="609584" lvl="0" indent="0" algn="l" rtl="0">
              <a:lnSpc>
                <a:spcPct val="90000"/>
              </a:lnSpc>
              <a:spcBef>
                <a:spcPts val="2133"/>
              </a:spcBef>
              <a:spcAft>
                <a:spcPts val="0"/>
              </a:spcAft>
              <a:buNone/>
            </a:pPr>
            <a:r>
              <a:rPr lang="en" sz="2600" dirty="0"/>
              <a:t>an Extra $ 953,400!</a:t>
            </a:r>
            <a:endParaRPr sz="2600" dirty="0"/>
          </a:p>
        </p:txBody>
      </p:sp>
      <p:pic>
        <p:nvPicPr>
          <p:cNvPr id="316" name="Google Shape;316;p22"/>
          <p:cNvPicPr preferRelativeResize="0"/>
          <p:nvPr/>
        </p:nvPicPr>
        <p:blipFill rotWithShape="1">
          <a:blip r:embed="rId5">
            <a:alphaModFix/>
          </a:blip>
          <a:srcRect/>
          <a:stretch/>
        </p:blipFill>
        <p:spPr>
          <a:xfrm>
            <a:off x="7180002" y="0"/>
            <a:ext cx="5011997" cy="6858000"/>
          </a:xfrm>
          <a:prstGeom prst="rect">
            <a:avLst/>
          </a:prstGeom>
          <a:noFill/>
          <a:ln>
            <a:noFill/>
          </a:ln>
        </p:spPr>
      </p:pic>
      <p:pic>
        <p:nvPicPr>
          <p:cNvPr id="8" name="Audio 7">
            <a:hlinkClick r:id="" action="ppaction://media"/>
            <a:extLst>
              <a:ext uri="{FF2B5EF4-FFF2-40B4-BE49-F238E27FC236}">
                <a16:creationId xmlns:a16="http://schemas.microsoft.com/office/drawing/2014/main" id="{2DBD6B1C-97FB-47C9-A256-F598ED4A5A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644"/>
    </mc:Choice>
    <mc:Fallback xmlns="">
      <p:transition spd="slow" advTm="2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p:nvPr/>
        </p:nvSpPr>
        <p:spPr>
          <a:xfrm>
            <a:off x="144525" y="1886400"/>
            <a:ext cx="2900400" cy="345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In baseball, left-handed pitchers are sought after more than right-handed pitchers due to the unfamiliarity advantage.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 sz="1800">
                <a:solidFill>
                  <a:schemeClr val="dk1"/>
                </a:solidFill>
                <a:latin typeface="Arial"/>
                <a:ea typeface="Arial"/>
                <a:cs typeface="Arial"/>
                <a:sym typeface="Arial"/>
              </a:rPr>
              <a:t>A batter, when facing two pitchers of equal skill, is more likely to play worse against the left-handed player as they are not used to it.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4" name="Google Shape;104;p2"/>
          <p:cNvGrpSpPr/>
          <p:nvPr/>
        </p:nvGrpSpPr>
        <p:grpSpPr>
          <a:xfrm>
            <a:off x="3044902" y="1886411"/>
            <a:ext cx="9055802" cy="3310314"/>
            <a:chOff x="12" y="1949780"/>
            <a:chExt cx="9055802" cy="3310314"/>
          </a:xfrm>
        </p:grpSpPr>
        <p:sp>
          <p:nvSpPr>
            <p:cNvPr id="105" name="Google Shape;105;p2"/>
            <p:cNvSpPr/>
            <p:nvPr/>
          </p:nvSpPr>
          <p:spPr>
            <a:xfrm>
              <a:off x="12" y="1949898"/>
              <a:ext cx="2758417" cy="3310100"/>
            </a:xfrm>
            <a:prstGeom prst="roundRect">
              <a:avLst>
                <a:gd name="adj" fmla="val 5000"/>
              </a:avLst>
            </a:prstGeom>
            <a:solidFill>
              <a:srgbClr val="F4B081">
                <a:alpha val="73725"/>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txBox="1"/>
            <p:nvPr/>
          </p:nvSpPr>
          <p:spPr>
            <a:xfrm rot="-5400000">
              <a:off x="-1081286" y="3031198"/>
              <a:ext cx="2714282" cy="551683"/>
            </a:xfrm>
            <a:prstGeom prst="rect">
              <a:avLst/>
            </a:prstGeom>
            <a:noFill/>
            <a:ln>
              <a:noFill/>
            </a:ln>
          </p:spPr>
          <p:txBody>
            <a:bodyPr spcFirstLastPara="1" wrap="square" lIns="0" tIns="106275" rIns="137775" bIns="0" anchor="t" anchorCtr="0">
              <a:noAutofit/>
            </a:bodyPr>
            <a:lstStyle/>
            <a:p>
              <a:pPr marL="0" marR="0" lvl="0" indent="0" algn="r" rtl="0">
                <a:lnSpc>
                  <a:spcPct val="90000"/>
                </a:lnSpc>
                <a:spcBef>
                  <a:spcPts val="0"/>
                </a:spcBef>
                <a:spcAft>
                  <a:spcPts val="0"/>
                </a:spcAft>
                <a:buClr>
                  <a:schemeClr val="dk1"/>
                </a:buClr>
                <a:buSzPts val="3100"/>
                <a:buFont typeface="Calibri"/>
                <a:buNone/>
              </a:pPr>
              <a:endParaRPr sz="3100">
                <a:solidFill>
                  <a:schemeClr val="lt1"/>
                </a:solidFill>
                <a:latin typeface="Calibri"/>
                <a:ea typeface="Calibri"/>
                <a:cs typeface="Calibri"/>
                <a:sym typeface="Calibri"/>
              </a:endParaRPr>
            </a:p>
          </p:txBody>
        </p:sp>
        <p:sp>
          <p:nvSpPr>
            <p:cNvPr id="107" name="Google Shape;107;p2"/>
            <p:cNvSpPr/>
            <p:nvPr/>
          </p:nvSpPr>
          <p:spPr>
            <a:xfrm>
              <a:off x="551696" y="1949898"/>
              <a:ext cx="2055020" cy="33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txBox="1"/>
            <p:nvPr/>
          </p:nvSpPr>
          <p:spPr>
            <a:xfrm>
              <a:off x="114034" y="1949894"/>
              <a:ext cx="2492700" cy="3310200"/>
            </a:xfrm>
            <a:prstGeom prst="rect">
              <a:avLst/>
            </a:prstGeom>
            <a:noFill/>
            <a:ln>
              <a:noFill/>
            </a:ln>
          </p:spPr>
          <p:txBody>
            <a:bodyPr spcFirstLastPara="1" wrap="square" lIns="0" tIns="89150" rIns="0" bIns="0" anchor="t" anchorCtr="0">
              <a:noAutofit/>
            </a:bodyPr>
            <a:lstStyle/>
            <a:p>
              <a:pPr marL="0" marR="0" lvl="0" indent="0" algn="l" rtl="0">
                <a:lnSpc>
                  <a:spcPct val="90000"/>
                </a:lnSpc>
                <a:spcBef>
                  <a:spcPts val="0"/>
                </a:spcBef>
                <a:spcAft>
                  <a:spcPts val="0"/>
                </a:spcAft>
                <a:buClr>
                  <a:schemeClr val="dk1"/>
                </a:buClr>
                <a:buSzPts val="2600"/>
                <a:buFont typeface="Arial"/>
                <a:buNone/>
              </a:pPr>
              <a:r>
                <a:rPr lang="en" sz="2400" b="1">
                  <a:solidFill>
                    <a:schemeClr val="dk1"/>
                  </a:solidFill>
                  <a:latin typeface="Arial"/>
                  <a:ea typeface="Arial"/>
                  <a:cs typeface="Arial"/>
                  <a:sym typeface="Arial"/>
                </a:rPr>
                <a:t>Data Collection </a:t>
              </a:r>
              <a:r>
                <a:rPr lang="en" sz="2400" b="1">
                  <a:solidFill>
                    <a:schemeClr val="dk1"/>
                  </a:solidFill>
                </a:rPr>
                <a:t>/</a:t>
              </a:r>
              <a:r>
                <a:rPr lang="en" sz="2400" b="1">
                  <a:solidFill>
                    <a:schemeClr val="dk1"/>
                  </a:solidFill>
                  <a:latin typeface="Arial"/>
                  <a:ea typeface="Arial"/>
                  <a:cs typeface="Arial"/>
                  <a:sym typeface="Arial"/>
                </a:rPr>
                <a:t>Preprocessing:</a:t>
              </a:r>
              <a:endParaRPr sz="1200"/>
            </a:p>
            <a:p>
              <a:pPr marL="0" marR="0" lvl="0" indent="0" algn="l" rtl="0">
                <a:lnSpc>
                  <a:spcPct val="90000"/>
                </a:lnSpc>
                <a:spcBef>
                  <a:spcPts val="910"/>
                </a:spcBef>
                <a:spcAft>
                  <a:spcPts val="0"/>
                </a:spcAft>
                <a:buClr>
                  <a:schemeClr val="dk1"/>
                </a:buClr>
                <a:buSzPts val="1800"/>
                <a:buFont typeface="Arial"/>
                <a:buNone/>
              </a:pPr>
              <a:r>
                <a:rPr lang="en" sz="1600">
                  <a:solidFill>
                    <a:schemeClr val="dk1"/>
                  </a:solidFill>
                  <a:latin typeface="Arial"/>
                  <a:ea typeface="Arial"/>
                  <a:cs typeface="Arial"/>
                  <a:sym typeface="Arial"/>
                </a:rPr>
                <a:t>Collect data of all the pitches thrown over a season of MLB baseball.</a:t>
              </a:r>
              <a:endParaRPr sz="1200"/>
            </a:p>
            <a:p>
              <a:pPr marL="0" marR="0" lvl="0" indent="0" algn="l" rtl="0">
                <a:lnSpc>
                  <a:spcPct val="90000"/>
                </a:lnSpc>
                <a:spcBef>
                  <a:spcPts val="630"/>
                </a:spcBef>
                <a:spcAft>
                  <a:spcPts val="0"/>
                </a:spcAft>
                <a:buClr>
                  <a:schemeClr val="dk1"/>
                </a:buClr>
                <a:buSzPts val="1800"/>
                <a:buFont typeface="Arial"/>
                <a:buNone/>
              </a:pPr>
              <a:r>
                <a:rPr lang="en" sz="1600">
                  <a:solidFill>
                    <a:schemeClr val="dk1"/>
                  </a:solidFill>
                  <a:latin typeface="Arial"/>
                  <a:ea typeface="Arial"/>
                  <a:cs typeface="Arial"/>
                  <a:sym typeface="Arial"/>
                </a:rPr>
                <a:t>Collect historical data of salaries paid to MLB pitchers.</a:t>
              </a:r>
              <a:endParaRPr sz="1200"/>
            </a:p>
            <a:p>
              <a:pPr marL="0" marR="0" lvl="0" indent="0" algn="l" rtl="0">
                <a:lnSpc>
                  <a:spcPct val="90000"/>
                </a:lnSpc>
                <a:spcBef>
                  <a:spcPts val="630"/>
                </a:spcBef>
                <a:spcAft>
                  <a:spcPts val="0"/>
                </a:spcAft>
                <a:buClr>
                  <a:schemeClr val="dk1"/>
                </a:buClr>
                <a:buSzPts val="1800"/>
                <a:buFont typeface="Calibri"/>
                <a:buNone/>
              </a:pPr>
              <a:endParaRPr sz="1600">
                <a:solidFill>
                  <a:schemeClr val="dk1"/>
                </a:solidFill>
                <a:latin typeface="Arial"/>
                <a:ea typeface="Arial"/>
                <a:cs typeface="Arial"/>
                <a:sym typeface="Arial"/>
              </a:endParaRPr>
            </a:p>
          </p:txBody>
        </p:sp>
        <p:sp>
          <p:nvSpPr>
            <p:cNvPr id="109" name="Google Shape;109;p2"/>
            <p:cNvSpPr/>
            <p:nvPr/>
          </p:nvSpPr>
          <p:spPr>
            <a:xfrm>
              <a:off x="2854974" y="1949898"/>
              <a:ext cx="3345877" cy="3310100"/>
            </a:xfrm>
            <a:prstGeom prst="roundRect">
              <a:avLst>
                <a:gd name="adj" fmla="val 5000"/>
              </a:avLst>
            </a:prstGeom>
            <a:solidFill>
              <a:srgbClr val="F4B081">
                <a:alpha val="73725"/>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txBox="1"/>
            <p:nvPr/>
          </p:nvSpPr>
          <p:spPr>
            <a:xfrm rot="-5400000">
              <a:off x="1527624" y="2972330"/>
              <a:ext cx="2714400" cy="669300"/>
            </a:xfrm>
            <a:prstGeom prst="rect">
              <a:avLst/>
            </a:prstGeom>
            <a:noFill/>
            <a:ln>
              <a:noFill/>
            </a:ln>
          </p:spPr>
          <p:txBody>
            <a:bodyPr spcFirstLastPara="1" wrap="square" lIns="0" tIns="130300" rIns="168900" bIns="0" anchor="t" anchorCtr="0">
              <a:noAutofit/>
            </a:bodyPr>
            <a:lstStyle/>
            <a:p>
              <a:pPr marL="0" marR="0" lvl="0" indent="0" algn="r" rtl="0">
                <a:lnSpc>
                  <a:spcPct val="90000"/>
                </a:lnSpc>
                <a:spcBef>
                  <a:spcPts val="0"/>
                </a:spcBef>
                <a:spcAft>
                  <a:spcPts val="0"/>
                </a:spcAft>
                <a:buClr>
                  <a:schemeClr val="dk1"/>
                </a:buClr>
                <a:buSzPts val="3800"/>
                <a:buFont typeface="Calibri"/>
                <a:buNone/>
              </a:pPr>
              <a:endParaRPr sz="3600">
                <a:solidFill>
                  <a:schemeClr val="lt1"/>
                </a:solidFill>
                <a:latin typeface="Calibri"/>
                <a:ea typeface="Calibri"/>
                <a:cs typeface="Calibri"/>
                <a:sym typeface="Calibri"/>
              </a:endParaRPr>
            </a:p>
          </p:txBody>
        </p:sp>
        <p:sp>
          <p:nvSpPr>
            <p:cNvPr id="111" name="Google Shape;111;p2"/>
            <p:cNvSpPr/>
            <p:nvPr/>
          </p:nvSpPr>
          <p:spPr>
            <a:xfrm rot="5400000">
              <a:off x="1824727" y="3276752"/>
              <a:ext cx="2145580" cy="389865"/>
            </a:xfrm>
            <a:prstGeom prst="flowChartExtract">
              <a:avLst/>
            </a:prstGeom>
            <a:solidFill>
              <a:srgbClr val="F4B081"/>
            </a:solidFill>
            <a:ln w="127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481559" y="1949898"/>
              <a:ext cx="2492678" cy="33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3481559" y="1949898"/>
              <a:ext cx="2492678" cy="3310100"/>
            </a:xfrm>
            <a:prstGeom prst="rect">
              <a:avLst/>
            </a:prstGeom>
            <a:noFill/>
            <a:ln>
              <a:noFill/>
            </a:ln>
          </p:spPr>
          <p:txBody>
            <a:bodyPr spcFirstLastPara="1" wrap="square" lIns="0" tIns="96000" rIns="0" bIns="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2400" b="1">
                  <a:solidFill>
                    <a:schemeClr val="dk1"/>
                  </a:solidFill>
                  <a:latin typeface="Arial"/>
                  <a:ea typeface="Arial"/>
                  <a:cs typeface="Arial"/>
                  <a:sym typeface="Arial"/>
                </a:rPr>
                <a:t>Analytics</a:t>
              </a:r>
              <a:r>
                <a:rPr lang="en" sz="2400">
                  <a:solidFill>
                    <a:schemeClr val="dk1"/>
                  </a:solidFill>
                  <a:latin typeface="Arial"/>
                  <a:ea typeface="Arial"/>
                  <a:cs typeface="Arial"/>
                  <a:sym typeface="Arial"/>
                </a:rPr>
                <a:t>:</a:t>
              </a:r>
              <a:endParaRPr sz="1000"/>
            </a:p>
            <a:p>
              <a:pPr marL="0" marR="0" lvl="0" indent="0" algn="l" rtl="0">
                <a:lnSpc>
                  <a:spcPct val="90000"/>
                </a:lnSpc>
                <a:spcBef>
                  <a:spcPts val="980"/>
                </a:spcBef>
                <a:spcAft>
                  <a:spcPts val="0"/>
                </a:spcAft>
                <a:buClr>
                  <a:schemeClr val="dk1"/>
                </a:buClr>
                <a:buSzPts val="1800"/>
                <a:buFont typeface="Arial"/>
                <a:buNone/>
              </a:pPr>
              <a:r>
                <a:rPr lang="en" sz="1600">
                  <a:solidFill>
                    <a:schemeClr val="dk1"/>
                  </a:solidFill>
                  <a:latin typeface="Arial"/>
                  <a:ea typeface="Arial"/>
                  <a:cs typeface="Arial"/>
                  <a:sym typeface="Arial"/>
                </a:rPr>
                <a:t>Create metrics to compare the performance of left-handed and right-handed pitchers.</a:t>
              </a:r>
              <a:endParaRPr sz="1200"/>
            </a:p>
            <a:p>
              <a:pPr marL="0" marR="0" lvl="0" indent="0" algn="l" rtl="0">
                <a:lnSpc>
                  <a:spcPct val="90000"/>
                </a:lnSpc>
                <a:spcBef>
                  <a:spcPts val="630"/>
                </a:spcBef>
                <a:spcAft>
                  <a:spcPts val="0"/>
                </a:spcAft>
                <a:buClr>
                  <a:schemeClr val="dk1"/>
                </a:buClr>
                <a:buSzPts val="1800"/>
                <a:buFont typeface="Arial"/>
                <a:buNone/>
              </a:pPr>
              <a:r>
                <a:rPr lang="en" sz="1600">
                  <a:solidFill>
                    <a:schemeClr val="dk1"/>
                  </a:solidFill>
                  <a:latin typeface="Arial"/>
                  <a:ea typeface="Arial"/>
                  <a:cs typeface="Arial"/>
                  <a:sym typeface="Arial"/>
                </a:rPr>
                <a:t>See how being left-handed impacts the salary a pitcher would earn.</a:t>
              </a:r>
              <a:endParaRPr sz="1200"/>
            </a:p>
          </p:txBody>
        </p:sp>
        <p:sp>
          <p:nvSpPr>
            <p:cNvPr id="114" name="Google Shape;114;p2"/>
            <p:cNvSpPr/>
            <p:nvPr/>
          </p:nvSpPr>
          <p:spPr>
            <a:xfrm>
              <a:off x="6297397" y="1949898"/>
              <a:ext cx="2758417" cy="3310100"/>
            </a:xfrm>
            <a:prstGeom prst="roundRect">
              <a:avLst>
                <a:gd name="adj" fmla="val 5000"/>
              </a:avLst>
            </a:prstGeom>
            <a:solidFill>
              <a:srgbClr val="F4B081">
                <a:alpha val="73725"/>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txBox="1"/>
            <p:nvPr/>
          </p:nvSpPr>
          <p:spPr>
            <a:xfrm rot="-5400000">
              <a:off x="5216097" y="3031198"/>
              <a:ext cx="2714282" cy="551683"/>
            </a:xfrm>
            <a:prstGeom prst="rect">
              <a:avLst/>
            </a:prstGeom>
            <a:noFill/>
            <a:ln>
              <a:noFill/>
            </a:ln>
          </p:spPr>
          <p:txBody>
            <a:bodyPr spcFirstLastPara="1" wrap="square" lIns="0" tIns="106275" rIns="137775" bIns="0" anchor="t" anchorCtr="0">
              <a:noAutofit/>
            </a:bodyPr>
            <a:lstStyle/>
            <a:p>
              <a:pPr marL="0" marR="0" lvl="0" indent="0" algn="r" rtl="0">
                <a:lnSpc>
                  <a:spcPct val="90000"/>
                </a:lnSpc>
                <a:spcBef>
                  <a:spcPts val="0"/>
                </a:spcBef>
                <a:spcAft>
                  <a:spcPts val="0"/>
                </a:spcAft>
                <a:buClr>
                  <a:schemeClr val="dk1"/>
                </a:buClr>
                <a:buSzPts val="3100"/>
                <a:buFont typeface="Calibri"/>
                <a:buNone/>
              </a:pPr>
              <a:endParaRPr sz="3100">
                <a:solidFill>
                  <a:schemeClr val="lt1"/>
                </a:solidFill>
                <a:latin typeface="Calibri"/>
                <a:ea typeface="Calibri"/>
                <a:cs typeface="Calibri"/>
                <a:sym typeface="Calibri"/>
              </a:endParaRPr>
            </a:p>
          </p:txBody>
        </p:sp>
        <p:sp>
          <p:nvSpPr>
            <p:cNvPr id="116" name="Google Shape;116;p2"/>
            <p:cNvSpPr/>
            <p:nvPr/>
          </p:nvSpPr>
          <p:spPr>
            <a:xfrm rot="5400000">
              <a:off x="5220737" y="3276752"/>
              <a:ext cx="2145580" cy="389865"/>
            </a:xfrm>
            <a:prstGeom prst="flowChartExtract">
              <a:avLst/>
            </a:prstGeom>
            <a:solidFill>
              <a:srgbClr val="F4B081"/>
            </a:solidFill>
            <a:ln w="127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849080" y="1949898"/>
              <a:ext cx="2055020" cy="33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6849080" y="1949898"/>
              <a:ext cx="2055020" cy="3310100"/>
            </a:xfrm>
            <a:prstGeom prst="rect">
              <a:avLst/>
            </a:prstGeom>
            <a:noFill/>
            <a:ln>
              <a:noFill/>
            </a:ln>
          </p:spPr>
          <p:txBody>
            <a:bodyPr spcFirstLastPara="1" wrap="square" lIns="0" tIns="96000" rIns="0" bIns="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2400" b="1">
                  <a:solidFill>
                    <a:schemeClr val="dk1"/>
                  </a:solidFill>
                  <a:latin typeface="Arial"/>
                  <a:ea typeface="Arial"/>
                  <a:cs typeface="Arial"/>
                  <a:sym typeface="Arial"/>
                </a:rPr>
                <a:t>Inference</a:t>
              </a:r>
              <a:r>
                <a:rPr lang="en" sz="2400">
                  <a:solidFill>
                    <a:schemeClr val="dk1"/>
                  </a:solidFill>
                  <a:latin typeface="Arial"/>
                  <a:ea typeface="Arial"/>
                  <a:cs typeface="Arial"/>
                  <a:sym typeface="Arial"/>
                </a:rPr>
                <a:t>:</a:t>
              </a:r>
              <a:endParaRPr sz="1000"/>
            </a:p>
            <a:p>
              <a:pPr marL="0" marR="0" lvl="0" indent="0" algn="l" rtl="0">
                <a:lnSpc>
                  <a:spcPct val="90000"/>
                </a:lnSpc>
                <a:spcBef>
                  <a:spcPts val="980"/>
                </a:spcBef>
                <a:spcAft>
                  <a:spcPts val="0"/>
                </a:spcAft>
                <a:buClr>
                  <a:schemeClr val="dk1"/>
                </a:buClr>
                <a:buSzPts val="1800"/>
                <a:buFont typeface="Arial"/>
                <a:buNone/>
              </a:pPr>
              <a:r>
                <a:rPr lang="en" sz="1600">
                  <a:solidFill>
                    <a:schemeClr val="dk1"/>
                  </a:solidFill>
                  <a:latin typeface="Arial"/>
                  <a:ea typeface="Arial"/>
                  <a:cs typeface="Arial"/>
                  <a:sym typeface="Arial"/>
                </a:rPr>
                <a:t>Evaluate the unfamiliarity advantage by looking at the performance metrics.</a:t>
              </a:r>
              <a:endParaRPr sz="1200"/>
            </a:p>
            <a:p>
              <a:pPr marL="0" marR="0" lvl="0" indent="0" algn="l" rtl="0">
                <a:lnSpc>
                  <a:spcPct val="90000"/>
                </a:lnSpc>
                <a:spcBef>
                  <a:spcPts val="630"/>
                </a:spcBef>
                <a:spcAft>
                  <a:spcPts val="0"/>
                </a:spcAft>
                <a:buClr>
                  <a:schemeClr val="dk1"/>
                </a:buClr>
                <a:buSzPts val="1800"/>
                <a:buFont typeface="Arial"/>
                <a:buNone/>
              </a:pPr>
              <a:r>
                <a:rPr lang="en" sz="1600">
                  <a:solidFill>
                    <a:schemeClr val="dk1"/>
                  </a:solidFill>
                  <a:latin typeface="Arial"/>
                  <a:ea typeface="Arial"/>
                  <a:cs typeface="Arial"/>
                  <a:sym typeface="Arial"/>
                </a:rPr>
                <a:t>Check if a premium is put on left pitchers by the teams by evaluating its impact on salary.</a:t>
              </a:r>
              <a:endParaRPr sz="1200"/>
            </a:p>
          </p:txBody>
        </p:sp>
      </p:grpSp>
      <p:sp>
        <p:nvSpPr>
          <p:cNvPr id="119" name="Google Shape;119;p2"/>
          <p:cNvSpPr txBox="1"/>
          <p:nvPr/>
        </p:nvSpPr>
        <p:spPr>
          <a:xfrm>
            <a:off x="242889" y="785812"/>
            <a:ext cx="100488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300" u="sng">
                <a:solidFill>
                  <a:schemeClr val="dk1"/>
                </a:solidFill>
              </a:rPr>
              <a:t>Objective</a:t>
            </a:r>
            <a:r>
              <a:rPr lang="en" sz="4600" b="1">
                <a:solidFill>
                  <a:schemeClr val="dk1"/>
                </a:solidFill>
              </a:rPr>
              <a:t>  </a:t>
            </a:r>
            <a:r>
              <a:rPr lang="en" sz="4800">
                <a:solidFill>
                  <a:schemeClr val="dk1"/>
                </a:solidFill>
                <a:latin typeface="Arial"/>
                <a:ea typeface="Arial"/>
                <a:cs typeface="Arial"/>
                <a:sym typeface="Arial"/>
              </a:rPr>
              <a:t> </a:t>
            </a:r>
            <a:endParaRPr sz="800"/>
          </a:p>
        </p:txBody>
      </p:sp>
      <p:sp>
        <p:nvSpPr>
          <p:cNvPr id="120" name="Google Shape;120;p2"/>
          <p:cNvSpPr txBox="1">
            <a:spLocks noGrp="1"/>
          </p:cNvSpPr>
          <p:nvPr>
            <p:ph type="body" idx="4294967295"/>
          </p:nvPr>
        </p:nvSpPr>
        <p:spPr>
          <a:xfrm>
            <a:off x="418525" y="5553800"/>
            <a:ext cx="1798800" cy="60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rgbClr val="CC0000"/>
              </a:buClr>
              <a:buSzPts val="1400"/>
              <a:buNone/>
            </a:pPr>
            <a:r>
              <a:rPr lang="en" sz="5267" b="1">
                <a:solidFill>
                  <a:srgbClr val="CC0000"/>
                </a:solidFill>
              </a:rPr>
              <a:t>~25%</a:t>
            </a:r>
            <a:endParaRPr sz="5267" b="1">
              <a:solidFill>
                <a:srgbClr val="CC0000"/>
              </a:solidFill>
            </a:endParaRPr>
          </a:p>
        </p:txBody>
      </p:sp>
      <p:sp>
        <p:nvSpPr>
          <p:cNvPr id="121" name="Google Shape;121;p2"/>
          <p:cNvSpPr txBox="1">
            <a:spLocks noGrp="1"/>
          </p:cNvSpPr>
          <p:nvPr>
            <p:ph type="body" idx="4294967295"/>
          </p:nvPr>
        </p:nvSpPr>
        <p:spPr>
          <a:xfrm>
            <a:off x="5268036" y="5525400"/>
            <a:ext cx="1798800" cy="60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rgbClr val="E06666"/>
              </a:buClr>
              <a:buSzPts val="1400"/>
              <a:buNone/>
            </a:pPr>
            <a:r>
              <a:rPr lang="en" sz="5267" b="1">
                <a:solidFill>
                  <a:srgbClr val="E06666"/>
                </a:solidFill>
              </a:rPr>
              <a:t>~10%</a:t>
            </a:r>
            <a:endParaRPr sz="5267" b="1">
              <a:solidFill>
                <a:srgbClr val="E06666"/>
              </a:solidFill>
            </a:endParaRPr>
          </a:p>
        </p:txBody>
      </p:sp>
      <p:sp>
        <p:nvSpPr>
          <p:cNvPr id="122" name="Google Shape;122;p2"/>
          <p:cNvSpPr txBox="1"/>
          <p:nvPr/>
        </p:nvSpPr>
        <p:spPr>
          <a:xfrm>
            <a:off x="2240398" y="5610600"/>
            <a:ext cx="3395100" cy="548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600" b="1">
                <a:solidFill>
                  <a:schemeClr val="dk1"/>
                </a:solidFill>
                <a:latin typeface="Calibri"/>
                <a:ea typeface="Calibri"/>
                <a:cs typeface="Calibri"/>
                <a:sym typeface="Calibri"/>
              </a:rPr>
              <a:t>Proportion of left-handers among MLB pitchers</a:t>
            </a:r>
            <a:endParaRPr sz="1600" b="1">
              <a:solidFill>
                <a:schemeClr val="dk1"/>
              </a:solidFill>
              <a:latin typeface="Calibri"/>
              <a:ea typeface="Calibri"/>
              <a:cs typeface="Calibri"/>
              <a:sym typeface="Calibri"/>
            </a:endParaRPr>
          </a:p>
        </p:txBody>
      </p:sp>
      <p:sp>
        <p:nvSpPr>
          <p:cNvPr id="123" name="Google Shape;123;p2"/>
          <p:cNvSpPr txBox="1"/>
          <p:nvPr/>
        </p:nvSpPr>
        <p:spPr>
          <a:xfrm>
            <a:off x="6959448" y="5582208"/>
            <a:ext cx="3395100" cy="548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600" b="1">
                <a:solidFill>
                  <a:schemeClr val="dk1"/>
                </a:solidFill>
                <a:latin typeface="Calibri"/>
                <a:ea typeface="Calibri"/>
                <a:cs typeface="Calibri"/>
                <a:sym typeface="Calibri"/>
              </a:rPr>
              <a:t>Proportion of left-handers in general population</a:t>
            </a:r>
            <a:endParaRPr sz="1600" b="1">
              <a:solidFill>
                <a:schemeClr val="dk1"/>
              </a:solidFill>
              <a:latin typeface="Calibri"/>
              <a:ea typeface="Calibri"/>
              <a:cs typeface="Calibri"/>
              <a:sym typeface="Calibri"/>
            </a:endParaRPr>
          </a:p>
        </p:txBody>
      </p:sp>
      <p:pic>
        <p:nvPicPr>
          <p:cNvPr id="4" name="Recorded Sound">
            <a:hlinkClick r:id="" action="ppaction://media"/>
            <a:extLst>
              <a:ext uri="{FF2B5EF4-FFF2-40B4-BE49-F238E27FC236}">
                <a16:creationId xmlns:a16="http://schemas.microsoft.com/office/drawing/2014/main" id="{3B6ADC47-FAE6-4A7C-B43B-45123D9ED9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3881" y="620093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265"/>
    </mc:Choice>
    <mc:Fallback>
      <p:transition spd="slow" advTm="4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7" objId="2"/>
        <p14:stopEvt time="45265"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t>Data Exploration:</a:t>
            </a:r>
            <a:endParaRPr/>
          </a:p>
        </p:txBody>
      </p:sp>
      <p:sp>
        <p:nvSpPr>
          <p:cNvPr id="129" name="Google Shape;129;p7"/>
          <p:cNvSpPr txBox="1">
            <a:spLocks noGrp="1"/>
          </p:cNvSpPr>
          <p:nvPr>
            <p:ph type="body" idx="1"/>
          </p:nvPr>
        </p:nvSpPr>
        <p:spPr>
          <a:xfrm>
            <a:off x="415600" y="1171033"/>
            <a:ext cx="3721600" cy="467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2133"/>
              </a:spcAft>
              <a:buClr>
                <a:schemeClr val="dk1"/>
              </a:buClr>
              <a:buSzPts val="1400"/>
              <a:buNone/>
            </a:pPr>
            <a:r>
              <a:rPr lang="en" b="1"/>
              <a:t>Overview of Datasets: </a:t>
            </a:r>
            <a:endParaRPr/>
          </a:p>
        </p:txBody>
      </p:sp>
      <p:sp>
        <p:nvSpPr>
          <p:cNvPr id="130" name="Google Shape;130;p7"/>
          <p:cNvSpPr txBox="1">
            <a:spLocks noGrp="1"/>
          </p:cNvSpPr>
          <p:nvPr>
            <p:ph type="body" idx="2"/>
          </p:nvPr>
        </p:nvSpPr>
        <p:spPr>
          <a:xfrm>
            <a:off x="448800" y="1739833"/>
            <a:ext cx="5333200" cy="45552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400"/>
              <a:buNone/>
            </a:pPr>
            <a:r>
              <a:rPr lang="en" b="1">
                <a:solidFill>
                  <a:srgbClr val="000000"/>
                </a:solidFill>
              </a:rPr>
              <a:t>Dataset #1: Kaggle MLB 2015-2019</a:t>
            </a:r>
            <a:endParaRPr b="1">
              <a:solidFill>
                <a:srgbClr val="000000"/>
              </a:solidFill>
            </a:endParaRPr>
          </a:p>
          <a:p>
            <a:pPr marL="609585" lvl="0" indent="-423323" algn="l" rtl="0">
              <a:lnSpc>
                <a:spcPct val="100000"/>
              </a:lnSpc>
              <a:spcBef>
                <a:spcPts val="2133"/>
              </a:spcBef>
              <a:spcAft>
                <a:spcPts val="0"/>
              </a:spcAft>
              <a:buClr>
                <a:srgbClr val="000000"/>
              </a:buClr>
              <a:buSzPts val="1400"/>
              <a:buChar char="●"/>
            </a:pPr>
            <a:r>
              <a:rPr lang="en" b="1">
                <a:solidFill>
                  <a:srgbClr val="000000"/>
                </a:solidFill>
              </a:rPr>
              <a:t>Games.csv: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Individual game home/away scores</a:t>
            </a:r>
            <a:endParaRPr>
              <a:solidFill>
                <a:srgbClr val="000000"/>
              </a:solidFill>
            </a:endParaRPr>
          </a:p>
          <a:p>
            <a:pPr marL="609585" lvl="0" indent="-423323" algn="l" rtl="0">
              <a:lnSpc>
                <a:spcPct val="100000"/>
              </a:lnSpc>
              <a:spcBef>
                <a:spcPts val="0"/>
              </a:spcBef>
              <a:spcAft>
                <a:spcPts val="0"/>
              </a:spcAft>
              <a:buClr>
                <a:srgbClr val="000000"/>
              </a:buClr>
              <a:buSzPts val="1400"/>
              <a:buChar char="●"/>
            </a:pPr>
            <a:r>
              <a:rPr lang="en" b="1">
                <a:solidFill>
                  <a:srgbClr val="000000"/>
                </a:solidFill>
              </a:rPr>
              <a:t>AtBats.csv: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Individual at bat data, including pitcher_id, batter_id, handedness and outcome</a:t>
            </a:r>
            <a:endParaRPr>
              <a:solidFill>
                <a:srgbClr val="000000"/>
              </a:solidFill>
            </a:endParaRPr>
          </a:p>
          <a:p>
            <a:pPr marL="609585" lvl="0" indent="-423323" algn="l" rtl="0">
              <a:lnSpc>
                <a:spcPct val="100000"/>
              </a:lnSpc>
              <a:spcBef>
                <a:spcPts val="0"/>
              </a:spcBef>
              <a:spcAft>
                <a:spcPts val="0"/>
              </a:spcAft>
              <a:buClr>
                <a:srgbClr val="000000"/>
              </a:buClr>
              <a:buSzPts val="1400"/>
              <a:buChar char="●"/>
            </a:pPr>
            <a:r>
              <a:rPr lang="en" b="1">
                <a:solidFill>
                  <a:srgbClr val="000000"/>
                </a:solidFill>
              </a:rPr>
              <a:t>Pitches.csv: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Individual pitch data, including location, velocity, movement, spinrate, atbat_id, pitcher_id</a:t>
            </a:r>
            <a:endParaRPr>
              <a:solidFill>
                <a:srgbClr val="000000"/>
              </a:solidFill>
            </a:endParaRPr>
          </a:p>
          <a:p>
            <a:pPr marL="0" lvl="0" indent="0" algn="l" rtl="0">
              <a:lnSpc>
                <a:spcPct val="100000"/>
              </a:lnSpc>
              <a:spcBef>
                <a:spcPts val="2133"/>
              </a:spcBef>
              <a:spcAft>
                <a:spcPts val="0"/>
              </a:spcAft>
              <a:buClr>
                <a:schemeClr val="dk1"/>
              </a:buClr>
              <a:buSzPts val="1400"/>
              <a:buNone/>
            </a:pPr>
            <a:r>
              <a:rPr lang="en">
                <a:solidFill>
                  <a:srgbClr val="000000"/>
                </a:solidFill>
              </a:rPr>
              <a:t>We focused on atbat.csv and pitches.csv, where we joined the datasets on atbat_id to aggregate our data </a:t>
            </a:r>
            <a:endParaRPr>
              <a:solidFill>
                <a:srgbClr val="000000"/>
              </a:solidFill>
            </a:endParaRPr>
          </a:p>
          <a:p>
            <a:pPr marL="0" lvl="0" indent="0" algn="l" rtl="0">
              <a:lnSpc>
                <a:spcPct val="90000"/>
              </a:lnSpc>
              <a:spcBef>
                <a:spcPts val="2133"/>
              </a:spcBef>
              <a:spcAft>
                <a:spcPts val="2133"/>
              </a:spcAft>
              <a:buClr>
                <a:schemeClr val="dk1"/>
              </a:buClr>
              <a:buSzPts val="1400"/>
              <a:buNone/>
            </a:pPr>
            <a:endParaRPr>
              <a:solidFill>
                <a:srgbClr val="000000"/>
              </a:solidFill>
            </a:endParaRPr>
          </a:p>
        </p:txBody>
      </p:sp>
      <p:sp>
        <p:nvSpPr>
          <p:cNvPr id="131" name="Google Shape;131;p7"/>
          <p:cNvSpPr txBox="1">
            <a:spLocks noGrp="1"/>
          </p:cNvSpPr>
          <p:nvPr>
            <p:ph type="body" idx="2"/>
          </p:nvPr>
        </p:nvSpPr>
        <p:spPr>
          <a:xfrm>
            <a:off x="6096000" y="1739833"/>
            <a:ext cx="5333200" cy="4555200"/>
          </a:xfrm>
          <a:prstGeom prst="rect">
            <a:avLst/>
          </a:prstGeom>
          <a:noFill/>
          <a:ln>
            <a:noFill/>
          </a:ln>
        </p:spPr>
        <p:txBody>
          <a:bodyPr spcFirstLastPara="1" wrap="square" lIns="121900" tIns="121900" rIns="121900" bIns="121900" anchor="t" anchorCtr="0">
            <a:noAutofit/>
          </a:bodyPr>
          <a:lstStyle/>
          <a:p>
            <a:pPr marL="609585" lvl="0" indent="0" algn="l" rtl="0">
              <a:lnSpc>
                <a:spcPct val="100000"/>
              </a:lnSpc>
              <a:spcBef>
                <a:spcPts val="0"/>
              </a:spcBef>
              <a:spcAft>
                <a:spcPts val="0"/>
              </a:spcAft>
              <a:buClr>
                <a:schemeClr val="dk1"/>
              </a:buClr>
              <a:buSzPts val="1400"/>
              <a:buNone/>
            </a:pPr>
            <a:r>
              <a:rPr lang="en" b="1">
                <a:solidFill>
                  <a:srgbClr val="000000"/>
                </a:solidFill>
              </a:rPr>
              <a:t>Dataset #2: Lahman database</a:t>
            </a:r>
            <a:endParaRPr b="1">
              <a:solidFill>
                <a:srgbClr val="000000"/>
              </a:solidFill>
            </a:endParaRPr>
          </a:p>
          <a:p>
            <a:pPr marL="609585" lvl="0" indent="-423323" algn="l" rtl="0">
              <a:lnSpc>
                <a:spcPct val="100000"/>
              </a:lnSpc>
              <a:spcBef>
                <a:spcPts val="2133"/>
              </a:spcBef>
              <a:spcAft>
                <a:spcPts val="0"/>
              </a:spcAft>
              <a:buClr>
                <a:srgbClr val="000000"/>
              </a:buClr>
              <a:buSzPts val="1400"/>
              <a:buChar char="●"/>
            </a:pPr>
            <a:r>
              <a:rPr lang="en" b="1">
                <a:solidFill>
                  <a:srgbClr val="000000"/>
                </a:solidFill>
              </a:rPr>
              <a:t>Pitching.csv: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Wins,earned runs, strikeouts,walks, etc</a:t>
            </a:r>
            <a:endParaRPr>
              <a:solidFill>
                <a:srgbClr val="000000"/>
              </a:solidFill>
            </a:endParaRPr>
          </a:p>
          <a:p>
            <a:pPr marL="609585" lvl="0" indent="-423323" algn="l" rtl="0">
              <a:lnSpc>
                <a:spcPct val="100000"/>
              </a:lnSpc>
              <a:spcBef>
                <a:spcPts val="0"/>
              </a:spcBef>
              <a:spcAft>
                <a:spcPts val="0"/>
              </a:spcAft>
              <a:buClr>
                <a:srgbClr val="000000"/>
              </a:buClr>
              <a:buSzPts val="1400"/>
              <a:buChar char="●"/>
            </a:pPr>
            <a:r>
              <a:rPr lang="en" b="1">
                <a:solidFill>
                  <a:srgbClr val="000000"/>
                </a:solidFill>
              </a:rPr>
              <a:t> Salaries.csv: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Player salary spanning from 1985-2016</a:t>
            </a:r>
            <a:endParaRPr>
              <a:solidFill>
                <a:srgbClr val="000000"/>
              </a:solidFill>
            </a:endParaRPr>
          </a:p>
          <a:p>
            <a:pPr marL="609585" lvl="0" indent="-423323" algn="l" rtl="0">
              <a:lnSpc>
                <a:spcPct val="100000"/>
              </a:lnSpc>
              <a:spcBef>
                <a:spcPts val="0"/>
              </a:spcBef>
              <a:spcAft>
                <a:spcPts val="0"/>
              </a:spcAft>
              <a:buClr>
                <a:srgbClr val="000000"/>
              </a:buClr>
              <a:buSzPts val="1400"/>
              <a:buChar char="●"/>
            </a:pPr>
            <a:r>
              <a:rPr lang="en" b="1">
                <a:solidFill>
                  <a:srgbClr val="000000"/>
                </a:solidFill>
              </a:rPr>
              <a:t>People.csv:</a:t>
            </a:r>
            <a:endParaRPr b="1">
              <a:solidFill>
                <a:srgbClr val="000000"/>
              </a:solidFill>
            </a:endParaRPr>
          </a:p>
          <a:p>
            <a:pPr marL="1219170" lvl="1" indent="-406389" algn="l" rtl="0">
              <a:lnSpc>
                <a:spcPct val="100000"/>
              </a:lnSpc>
              <a:spcBef>
                <a:spcPts val="0"/>
              </a:spcBef>
              <a:spcAft>
                <a:spcPts val="0"/>
              </a:spcAft>
              <a:buClr>
                <a:srgbClr val="000000"/>
              </a:buClr>
              <a:buSzPts val="1200"/>
              <a:buChar char="○"/>
            </a:pPr>
            <a:r>
              <a:rPr lang="en">
                <a:solidFill>
                  <a:srgbClr val="000000"/>
                </a:solidFill>
              </a:rPr>
              <a:t>handedness</a:t>
            </a:r>
            <a:endParaRPr>
              <a:solidFill>
                <a:srgbClr val="000000"/>
              </a:solidFill>
            </a:endParaRPr>
          </a:p>
          <a:p>
            <a:pPr marL="609585" lvl="0" indent="0" algn="l" rtl="0">
              <a:lnSpc>
                <a:spcPct val="100000"/>
              </a:lnSpc>
              <a:spcBef>
                <a:spcPts val="2133"/>
              </a:spcBef>
              <a:spcAft>
                <a:spcPts val="0"/>
              </a:spcAft>
              <a:buClr>
                <a:schemeClr val="dk1"/>
              </a:buClr>
              <a:buSzPts val="1400"/>
              <a:buNone/>
            </a:pPr>
            <a:endParaRPr b="1">
              <a:solidFill>
                <a:srgbClr val="000000"/>
              </a:solidFill>
            </a:endParaRPr>
          </a:p>
          <a:p>
            <a:pPr marL="0" lvl="0" indent="0" algn="l" rtl="0">
              <a:lnSpc>
                <a:spcPct val="90000"/>
              </a:lnSpc>
              <a:spcBef>
                <a:spcPts val="2133"/>
              </a:spcBef>
              <a:spcAft>
                <a:spcPts val="0"/>
              </a:spcAft>
              <a:buClr>
                <a:schemeClr val="dk1"/>
              </a:buClr>
              <a:buSzPts val="1400"/>
              <a:buNone/>
            </a:pPr>
            <a:endParaRPr b="1">
              <a:solidFill>
                <a:srgbClr val="000000"/>
              </a:solidFill>
            </a:endParaRPr>
          </a:p>
          <a:p>
            <a:pPr marL="0" lvl="0" indent="0" algn="l" rtl="0">
              <a:lnSpc>
                <a:spcPct val="90000"/>
              </a:lnSpc>
              <a:spcBef>
                <a:spcPts val="2133"/>
              </a:spcBef>
              <a:spcAft>
                <a:spcPts val="2133"/>
              </a:spcAft>
              <a:buClr>
                <a:schemeClr val="dk1"/>
              </a:buClr>
              <a:buSzPts val="1400"/>
              <a:buNone/>
            </a:pPr>
            <a:endParaRPr>
              <a:solidFill>
                <a:srgbClr val="000000"/>
              </a:solidFill>
            </a:endParaRPr>
          </a:p>
        </p:txBody>
      </p:sp>
      <p:pic>
        <p:nvPicPr>
          <p:cNvPr id="6" name="Recorded Sound">
            <a:hlinkClick r:id="" action="ppaction://media"/>
            <a:extLst>
              <a:ext uri="{FF2B5EF4-FFF2-40B4-BE49-F238E27FC236}">
                <a16:creationId xmlns:a16="http://schemas.microsoft.com/office/drawing/2014/main" id="{87E85F96-7D74-4EF0-B30C-8FC63C8DD5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837" y="6264632"/>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42"/>
    </mc:Choice>
    <mc:Fallback>
      <p:transition spd="slow" advTm="1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4" objId="2"/>
        <p14:stopEvt time="15120"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8"/>
          <p:cNvGrpSpPr/>
          <p:nvPr/>
        </p:nvGrpSpPr>
        <p:grpSpPr>
          <a:xfrm>
            <a:off x="51450" y="752035"/>
            <a:ext cx="5757700" cy="5926786"/>
            <a:chOff x="489137" y="141225"/>
            <a:chExt cx="4679915" cy="4817350"/>
          </a:xfrm>
        </p:grpSpPr>
        <p:pic>
          <p:nvPicPr>
            <p:cNvPr id="137" name="Google Shape;137;p8"/>
            <p:cNvPicPr preferRelativeResize="0"/>
            <p:nvPr/>
          </p:nvPicPr>
          <p:blipFill rotWithShape="1">
            <a:blip r:embed="rId5">
              <a:alphaModFix/>
            </a:blip>
            <a:srcRect/>
            <a:stretch/>
          </p:blipFill>
          <p:spPr>
            <a:xfrm>
              <a:off x="904200" y="141225"/>
              <a:ext cx="4172551" cy="2430525"/>
            </a:xfrm>
            <a:prstGeom prst="rect">
              <a:avLst/>
            </a:prstGeom>
            <a:noFill/>
            <a:ln>
              <a:noFill/>
            </a:ln>
          </p:spPr>
        </p:pic>
        <p:pic>
          <p:nvPicPr>
            <p:cNvPr id="138" name="Google Shape;138;p8"/>
            <p:cNvPicPr preferRelativeResize="0"/>
            <p:nvPr/>
          </p:nvPicPr>
          <p:blipFill rotWithShape="1">
            <a:blip r:embed="rId6">
              <a:alphaModFix/>
            </a:blip>
            <a:srcRect l="1760" r="-1760"/>
            <a:stretch/>
          </p:blipFill>
          <p:spPr>
            <a:xfrm>
              <a:off x="931801" y="2573575"/>
              <a:ext cx="4237251" cy="2385000"/>
            </a:xfrm>
            <a:prstGeom prst="rect">
              <a:avLst/>
            </a:prstGeom>
            <a:noFill/>
            <a:ln>
              <a:noFill/>
            </a:ln>
          </p:spPr>
        </p:pic>
        <p:sp>
          <p:nvSpPr>
            <p:cNvPr id="139" name="Google Shape;139;p8"/>
            <p:cNvSpPr txBox="1"/>
            <p:nvPr/>
          </p:nvSpPr>
          <p:spPr>
            <a:xfrm rot="-5400000">
              <a:off x="465425" y="3478525"/>
              <a:ext cx="927300" cy="575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600" b="1">
                  <a:solidFill>
                    <a:schemeClr val="dk1"/>
                  </a:solidFill>
                  <a:latin typeface="Calibri"/>
                  <a:ea typeface="Calibri"/>
                  <a:cs typeface="Calibri"/>
                  <a:sym typeface="Calibri"/>
                </a:rPr>
                <a:t>Sliders</a:t>
              </a:r>
              <a:endParaRPr sz="1600" b="1">
                <a:solidFill>
                  <a:schemeClr val="dk1"/>
                </a:solidFill>
                <a:latin typeface="Calibri"/>
                <a:ea typeface="Calibri"/>
                <a:cs typeface="Calibri"/>
                <a:sym typeface="Calibri"/>
              </a:endParaRPr>
            </a:p>
          </p:txBody>
        </p:sp>
        <p:sp>
          <p:nvSpPr>
            <p:cNvPr id="140" name="Google Shape;140;p8"/>
            <p:cNvSpPr txBox="1"/>
            <p:nvPr/>
          </p:nvSpPr>
          <p:spPr>
            <a:xfrm rot="-5400000">
              <a:off x="135587" y="967699"/>
              <a:ext cx="1282200" cy="575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600" b="1">
                  <a:solidFill>
                    <a:schemeClr val="dk1"/>
                  </a:solidFill>
                  <a:latin typeface="Calibri"/>
                  <a:ea typeface="Calibri"/>
                  <a:cs typeface="Calibri"/>
                  <a:sym typeface="Calibri"/>
                </a:rPr>
                <a:t>Change-Up</a:t>
              </a:r>
              <a:endParaRPr sz="1600" b="1">
                <a:solidFill>
                  <a:schemeClr val="dk1"/>
                </a:solidFill>
                <a:latin typeface="Calibri"/>
                <a:ea typeface="Calibri"/>
                <a:cs typeface="Calibri"/>
                <a:sym typeface="Calibri"/>
              </a:endParaRPr>
            </a:p>
          </p:txBody>
        </p:sp>
      </p:grpSp>
      <p:grpSp>
        <p:nvGrpSpPr>
          <p:cNvPr id="141" name="Google Shape;141;p8"/>
          <p:cNvGrpSpPr/>
          <p:nvPr/>
        </p:nvGrpSpPr>
        <p:grpSpPr>
          <a:xfrm>
            <a:off x="5881464" y="752048"/>
            <a:ext cx="6072191" cy="5909143"/>
            <a:chOff x="4487417" y="563576"/>
            <a:chExt cx="4554257" cy="4279817"/>
          </a:xfrm>
        </p:grpSpPr>
        <p:pic>
          <p:nvPicPr>
            <p:cNvPr id="142" name="Google Shape;142;p8"/>
            <p:cNvPicPr preferRelativeResize="0"/>
            <p:nvPr/>
          </p:nvPicPr>
          <p:blipFill rotWithShape="1">
            <a:blip r:embed="rId7">
              <a:alphaModFix/>
            </a:blip>
            <a:srcRect/>
            <a:stretch/>
          </p:blipFill>
          <p:spPr>
            <a:xfrm>
              <a:off x="4495800" y="563576"/>
              <a:ext cx="4545874" cy="2159599"/>
            </a:xfrm>
            <a:prstGeom prst="rect">
              <a:avLst/>
            </a:prstGeom>
            <a:noFill/>
            <a:ln>
              <a:noFill/>
            </a:ln>
          </p:spPr>
        </p:pic>
        <p:pic>
          <p:nvPicPr>
            <p:cNvPr id="143" name="Google Shape;143;p8"/>
            <p:cNvPicPr preferRelativeResize="0"/>
            <p:nvPr/>
          </p:nvPicPr>
          <p:blipFill rotWithShape="1">
            <a:blip r:embed="rId8">
              <a:alphaModFix/>
            </a:blip>
            <a:srcRect l="5408" r="1176"/>
            <a:stretch/>
          </p:blipFill>
          <p:spPr>
            <a:xfrm>
              <a:off x="4487417" y="2646975"/>
              <a:ext cx="4545876" cy="2196418"/>
            </a:xfrm>
            <a:prstGeom prst="rect">
              <a:avLst/>
            </a:prstGeom>
            <a:noFill/>
            <a:ln>
              <a:noFill/>
            </a:ln>
          </p:spPr>
        </p:pic>
      </p:grpSp>
      <p:sp>
        <p:nvSpPr>
          <p:cNvPr id="144" name="Google Shape;144;p8"/>
          <p:cNvSpPr txBox="1"/>
          <p:nvPr/>
        </p:nvSpPr>
        <p:spPr>
          <a:xfrm>
            <a:off x="1053000" y="205400"/>
            <a:ext cx="4299200" cy="766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267" b="1">
                <a:solidFill>
                  <a:schemeClr val="dk1"/>
                </a:solidFill>
                <a:latin typeface="Calibri"/>
                <a:ea typeface="Calibri"/>
                <a:cs typeface="Calibri"/>
                <a:sym typeface="Calibri"/>
              </a:rPr>
              <a:t>Visualizing Balls and Strikes:</a:t>
            </a:r>
            <a:endParaRPr sz="2267" b="1">
              <a:solidFill>
                <a:schemeClr val="dk1"/>
              </a:solidFill>
              <a:latin typeface="Calibri"/>
              <a:ea typeface="Calibri"/>
              <a:cs typeface="Calibri"/>
              <a:sym typeface="Calibri"/>
            </a:endParaRPr>
          </a:p>
        </p:txBody>
      </p:sp>
      <p:sp>
        <p:nvSpPr>
          <p:cNvPr id="145" name="Google Shape;145;p8"/>
          <p:cNvSpPr txBox="1"/>
          <p:nvPr/>
        </p:nvSpPr>
        <p:spPr>
          <a:xfrm>
            <a:off x="6714576" y="205400"/>
            <a:ext cx="4299200" cy="766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 sz="2267" b="1">
                <a:solidFill>
                  <a:schemeClr val="dk1"/>
                </a:solidFill>
                <a:latin typeface="Calibri"/>
                <a:ea typeface="Calibri"/>
                <a:cs typeface="Calibri"/>
                <a:sym typeface="Calibri"/>
              </a:rPr>
              <a:t>Analyzing the Strike Zone:</a:t>
            </a:r>
            <a:endParaRPr sz="2267" b="1">
              <a:solidFill>
                <a:schemeClr val="dk1"/>
              </a:solidFill>
              <a:latin typeface="Calibri"/>
              <a:ea typeface="Calibri"/>
              <a:cs typeface="Calibri"/>
              <a:sym typeface="Calibri"/>
            </a:endParaRPr>
          </a:p>
        </p:txBody>
      </p:sp>
      <p:pic>
        <p:nvPicPr>
          <p:cNvPr id="5" name="Recorded Sound">
            <a:hlinkClick r:id="" action="ppaction://media"/>
            <a:extLst>
              <a:ext uri="{FF2B5EF4-FFF2-40B4-BE49-F238E27FC236}">
                <a16:creationId xmlns:a16="http://schemas.microsoft.com/office/drawing/2014/main" id="{1108A419-9019-4015-82F3-489C400003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832" y="620839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421"/>
    </mc:Choice>
    <mc:Fallback>
      <p:transition spd="slow" advTm="30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35" objId="2"/>
        <p14:stopEvt time="30381"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txBox="1"/>
          <p:nvPr/>
        </p:nvSpPr>
        <p:spPr>
          <a:xfrm>
            <a:off x="301076" y="205400"/>
            <a:ext cx="4299200" cy="766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 sz="2400" b="1">
                <a:solidFill>
                  <a:schemeClr val="dk1"/>
                </a:solidFill>
                <a:latin typeface="Calibri"/>
                <a:ea typeface="Calibri"/>
                <a:cs typeface="Calibri"/>
                <a:sym typeface="Calibri"/>
              </a:rPr>
              <a:t>Analyzing Pitch Selection:</a:t>
            </a:r>
            <a:endParaRPr sz="2400" b="1">
              <a:solidFill>
                <a:schemeClr val="dk1"/>
              </a:solidFill>
              <a:latin typeface="Calibri"/>
              <a:ea typeface="Calibri"/>
              <a:cs typeface="Calibri"/>
              <a:sym typeface="Calibri"/>
            </a:endParaRPr>
          </a:p>
        </p:txBody>
      </p:sp>
      <p:grpSp>
        <p:nvGrpSpPr>
          <p:cNvPr id="151" name="Google Shape;151;p9"/>
          <p:cNvGrpSpPr/>
          <p:nvPr/>
        </p:nvGrpSpPr>
        <p:grpSpPr>
          <a:xfrm>
            <a:off x="402657" y="768498"/>
            <a:ext cx="11643399" cy="5041706"/>
            <a:chOff x="225800" y="728800"/>
            <a:chExt cx="8961056" cy="3880225"/>
          </a:xfrm>
        </p:grpSpPr>
        <p:pic>
          <p:nvPicPr>
            <p:cNvPr id="152" name="Google Shape;152;p9"/>
            <p:cNvPicPr preferRelativeResize="0"/>
            <p:nvPr/>
          </p:nvPicPr>
          <p:blipFill rotWithShape="1">
            <a:blip r:embed="rId5">
              <a:alphaModFix/>
            </a:blip>
            <a:srcRect r="-1791"/>
            <a:stretch/>
          </p:blipFill>
          <p:spPr>
            <a:xfrm>
              <a:off x="4524384" y="728801"/>
              <a:ext cx="4662472" cy="3880224"/>
            </a:xfrm>
            <a:prstGeom prst="rect">
              <a:avLst/>
            </a:prstGeom>
            <a:noFill/>
            <a:ln>
              <a:noFill/>
            </a:ln>
          </p:spPr>
        </p:pic>
        <p:pic>
          <p:nvPicPr>
            <p:cNvPr id="153" name="Google Shape;153;p9"/>
            <p:cNvPicPr preferRelativeResize="0"/>
            <p:nvPr/>
          </p:nvPicPr>
          <p:blipFill rotWithShape="1">
            <a:blip r:embed="rId6">
              <a:alphaModFix/>
            </a:blip>
            <a:srcRect l="4230" r="1554"/>
            <a:stretch/>
          </p:blipFill>
          <p:spPr>
            <a:xfrm>
              <a:off x="225800" y="728800"/>
              <a:ext cx="4393000" cy="3880225"/>
            </a:xfrm>
            <a:prstGeom prst="rect">
              <a:avLst/>
            </a:prstGeom>
            <a:noFill/>
            <a:ln>
              <a:noFill/>
            </a:ln>
          </p:spPr>
        </p:pic>
      </p:grpSp>
      <p:sp>
        <p:nvSpPr>
          <p:cNvPr id="154" name="Google Shape;154;p9"/>
          <p:cNvSpPr txBox="1"/>
          <p:nvPr/>
        </p:nvSpPr>
        <p:spPr>
          <a:xfrm>
            <a:off x="301067" y="5861233"/>
            <a:ext cx="11643300" cy="766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 sz="2000" b="1">
                <a:solidFill>
                  <a:schemeClr val="dk1"/>
                </a:solidFill>
                <a:latin typeface="Calibri"/>
                <a:ea typeface="Calibri"/>
                <a:cs typeface="Calibri"/>
                <a:sym typeface="Calibri"/>
              </a:rPr>
              <a:t>LHPs are able to rely less on fastballs and more on off-speed, especially when they are behind in the count</a:t>
            </a:r>
            <a:endParaRPr sz="2000" b="1">
              <a:solidFill>
                <a:schemeClr val="dk1"/>
              </a:solidFill>
              <a:latin typeface="Calibri"/>
              <a:ea typeface="Calibri"/>
              <a:cs typeface="Calibri"/>
              <a:sym typeface="Calibri"/>
            </a:endParaRPr>
          </a:p>
        </p:txBody>
      </p:sp>
      <p:sp>
        <p:nvSpPr>
          <p:cNvPr id="155" name="Google Shape;155;p9"/>
          <p:cNvSpPr/>
          <p:nvPr/>
        </p:nvSpPr>
        <p:spPr>
          <a:xfrm>
            <a:off x="621200" y="1073467"/>
            <a:ext cx="1310800" cy="19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4" name="Recorded Sound">
            <a:hlinkClick r:id="" action="ppaction://media"/>
            <a:extLst>
              <a:ext uri="{FF2B5EF4-FFF2-40B4-BE49-F238E27FC236}">
                <a16:creationId xmlns:a16="http://schemas.microsoft.com/office/drawing/2014/main" id="{21F6402B-1B85-4846-AB6E-DF7872F4DA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7004" y="626221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87"/>
    </mc:Choice>
    <mc:Fallback>
      <p:transition spd="slow" advTm="21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7" objId="3"/>
        <p14:stopEvt time="21648"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t>Initial Analysis</a:t>
            </a:r>
            <a:endParaRPr/>
          </a:p>
        </p:txBody>
      </p:sp>
      <p:sp>
        <p:nvSpPr>
          <p:cNvPr id="161" name="Google Shape;161;p10"/>
          <p:cNvSpPr txBox="1">
            <a:spLocks noGrp="1"/>
          </p:cNvSpPr>
          <p:nvPr>
            <p:ph type="body" idx="1"/>
          </p:nvPr>
        </p:nvSpPr>
        <p:spPr>
          <a:xfrm>
            <a:off x="415600" y="1356967"/>
            <a:ext cx="4577200" cy="5113200"/>
          </a:xfrm>
          <a:prstGeom prst="rect">
            <a:avLst/>
          </a:prstGeom>
          <a:noFill/>
          <a:ln>
            <a:noFill/>
          </a:ln>
        </p:spPr>
        <p:txBody>
          <a:bodyPr spcFirstLastPara="1" wrap="square" lIns="121900" tIns="121900" rIns="121900" bIns="121900" anchor="t" anchorCtr="0">
            <a:noAutofit/>
          </a:bodyPr>
          <a:lstStyle/>
          <a:p>
            <a:pPr marL="609585" lvl="0" indent="-423323" algn="l" rtl="0">
              <a:lnSpc>
                <a:spcPct val="90000"/>
              </a:lnSpc>
              <a:spcBef>
                <a:spcPts val="0"/>
              </a:spcBef>
              <a:spcAft>
                <a:spcPts val="0"/>
              </a:spcAft>
              <a:buClr>
                <a:schemeClr val="dk1"/>
              </a:buClr>
              <a:buSzPts val="1400"/>
              <a:buAutoNum type="arabicPeriod"/>
            </a:pPr>
            <a:r>
              <a:rPr lang="en" b="1"/>
              <a:t>Are there stark differences in the performance of LHPs and RHPs?</a:t>
            </a:r>
            <a:endParaRPr b="1"/>
          </a:p>
          <a:p>
            <a:pPr marL="609585" lvl="0" indent="0" algn="l" rtl="0">
              <a:lnSpc>
                <a:spcPct val="90000"/>
              </a:lnSpc>
              <a:spcBef>
                <a:spcPts val="2133"/>
              </a:spcBef>
              <a:spcAft>
                <a:spcPts val="0"/>
              </a:spcAft>
              <a:buClr>
                <a:schemeClr val="dk1"/>
              </a:buClr>
              <a:buSzPts val="1400"/>
              <a:buNone/>
            </a:pPr>
            <a:endParaRPr b="1"/>
          </a:p>
          <a:p>
            <a:pPr marL="609585" lvl="0" indent="-423323" algn="l" rtl="0">
              <a:lnSpc>
                <a:spcPct val="90000"/>
              </a:lnSpc>
              <a:spcBef>
                <a:spcPts val="2133"/>
              </a:spcBef>
              <a:spcAft>
                <a:spcPts val="0"/>
              </a:spcAft>
              <a:buClr>
                <a:srgbClr val="B7B7B7"/>
              </a:buClr>
              <a:buSzPts val="1400"/>
              <a:buAutoNum type="arabicPeriod"/>
            </a:pPr>
            <a:r>
              <a:rPr lang="en" b="1">
                <a:solidFill>
                  <a:srgbClr val="B7B7B7"/>
                </a:solidFill>
              </a:rPr>
              <a:t>Are there objective differences in the quality of pitches from LHPs and RHPs? </a:t>
            </a:r>
            <a:endParaRPr b="1">
              <a:solidFill>
                <a:srgbClr val="B7B7B7"/>
              </a:solidFill>
            </a:endParaRPr>
          </a:p>
          <a:p>
            <a:pPr marL="609585" lvl="0" indent="0" algn="l" rtl="0">
              <a:lnSpc>
                <a:spcPct val="90000"/>
              </a:lnSpc>
              <a:spcBef>
                <a:spcPts val="2133"/>
              </a:spcBef>
              <a:spcAft>
                <a:spcPts val="0"/>
              </a:spcAft>
              <a:buClr>
                <a:schemeClr val="dk1"/>
              </a:buClr>
              <a:buSzPts val="1400"/>
              <a:buNone/>
            </a:pPr>
            <a:endParaRPr b="1">
              <a:solidFill>
                <a:srgbClr val="B7B7B7"/>
              </a:solidFill>
            </a:endParaRPr>
          </a:p>
          <a:p>
            <a:pPr marL="609585" lvl="0" indent="-423323" algn="l" rtl="0">
              <a:lnSpc>
                <a:spcPct val="90000"/>
              </a:lnSpc>
              <a:spcBef>
                <a:spcPts val="2133"/>
              </a:spcBef>
              <a:spcAft>
                <a:spcPts val="0"/>
              </a:spcAft>
              <a:buClr>
                <a:srgbClr val="B7B7B7"/>
              </a:buClr>
              <a:buSzPts val="1400"/>
              <a:buAutoNum type="arabicPeriod"/>
            </a:pPr>
            <a:r>
              <a:rPr lang="en" b="1">
                <a:solidFill>
                  <a:srgbClr val="B7B7B7"/>
                </a:solidFill>
              </a:rPr>
              <a:t>Does the platoon advantage for LHPs hold true?</a:t>
            </a:r>
            <a:endParaRPr b="1">
              <a:solidFill>
                <a:srgbClr val="B7B7B7"/>
              </a:solidFill>
            </a:endParaRPr>
          </a:p>
        </p:txBody>
      </p:sp>
      <p:graphicFrame>
        <p:nvGraphicFramePr>
          <p:cNvPr id="162" name="Google Shape;162;p10"/>
          <p:cNvGraphicFramePr/>
          <p:nvPr/>
        </p:nvGraphicFramePr>
        <p:xfrm>
          <a:off x="6263100" y="2043667"/>
          <a:ext cx="4827225" cy="2082000"/>
        </p:xfrm>
        <a:graphic>
          <a:graphicData uri="http://schemas.openxmlformats.org/drawingml/2006/table">
            <a:tbl>
              <a:tblPr>
                <a:solidFill>
                  <a:srgbClr val="FFFFFF"/>
                </a:solidFill>
                <a:tableStyleId>{149B63DB-F51D-47CE-9987-F2AACD49A756}</a:tableStyleId>
              </a:tblPr>
              <a:tblGrid>
                <a:gridCol w="1264275">
                  <a:extLst>
                    <a:ext uri="{9D8B030D-6E8A-4147-A177-3AD203B41FA5}">
                      <a16:colId xmlns:a16="http://schemas.microsoft.com/office/drawing/2014/main" val="20000"/>
                    </a:ext>
                  </a:extLst>
                </a:gridCol>
                <a:gridCol w="1781475">
                  <a:extLst>
                    <a:ext uri="{9D8B030D-6E8A-4147-A177-3AD203B41FA5}">
                      <a16:colId xmlns:a16="http://schemas.microsoft.com/office/drawing/2014/main" val="20001"/>
                    </a:ext>
                  </a:extLst>
                </a:gridCol>
                <a:gridCol w="1781475">
                  <a:extLst>
                    <a:ext uri="{9D8B030D-6E8A-4147-A177-3AD203B41FA5}">
                      <a16:colId xmlns:a16="http://schemas.microsoft.com/office/drawing/2014/main" val="20002"/>
                    </a:ext>
                  </a:extLst>
                </a:gridCol>
              </a:tblGrid>
              <a:tr h="416400">
                <a:tc>
                  <a:txBody>
                    <a:bodyPr/>
                    <a:lstStyle/>
                    <a:p>
                      <a:pPr marL="0" marR="0" lvl="0" indent="0" algn="r" rtl="0">
                        <a:lnSpc>
                          <a:spcPct val="115000"/>
                        </a:lnSpc>
                        <a:spcBef>
                          <a:spcPts val="0"/>
                        </a:spcBef>
                        <a:spcAft>
                          <a:spcPts val="0"/>
                        </a:spcAft>
                        <a:buClr>
                          <a:schemeClr val="dk1"/>
                        </a:buClr>
                        <a:buSzPts val="1600"/>
                        <a:buFont typeface="Calibri"/>
                        <a:buNone/>
                      </a:pP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L</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R</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16400">
                <a:tc>
                  <a:txBody>
                    <a:bodyPr/>
                    <a:lstStyle/>
                    <a:p>
                      <a:pPr marL="0" marR="0" lvl="0" indent="0" algn="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BAA</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FFFFFF"/>
                          </a:highlight>
                        </a:rPr>
                        <a:t>0.242697</a:t>
                      </a:r>
                      <a:endParaRPr sz="1600"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93C47D"/>
                          </a:highlight>
                        </a:rPr>
                        <a:t>0.239857</a:t>
                      </a:r>
                      <a:endParaRPr sz="1600" u="none" strike="noStrike" cap="none">
                        <a:highlight>
                          <a:srgbClr val="93C47D"/>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1"/>
                  </a:ext>
                </a:extLst>
              </a:tr>
              <a:tr h="416400">
                <a:tc>
                  <a:txBody>
                    <a:bodyPr/>
                    <a:lstStyle/>
                    <a:p>
                      <a:pPr marL="0" marR="0" lvl="0" indent="0" algn="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K9</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FFFFFF"/>
                          </a:highlight>
                        </a:rPr>
                        <a:t>8.677162</a:t>
                      </a:r>
                      <a:endParaRPr sz="1600"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93C47D"/>
                          </a:highlight>
                        </a:rPr>
                        <a:t>8.713415</a:t>
                      </a:r>
                      <a:endParaRPr sz="1600" u="none" strike="noStrike" cap="none">
                        <a:highlight>
                          <a:srgbClr val="93C47D"/>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2"/>
                  </a:ext>
                </a:extLst>
              </a:tr>
              <a:tr h="416400">
                <a:tc>
                  <a:txBody>
                    <a:bodyPr/>
                    <a:lstStyle/>
                    <a:p>
                      <a:pPr marL="0" marR="0" lvl="0" indent="0" algn="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FIP</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93C47D"/>
                          </a:highlight>
                        </a:rPr>
                        <a:t>3.904079</a:t>
                      </a:r>
                      <a:endParaRPr sz="1600" u="none" strike="noStrike" cap="none">
                        <a:highlight>
                          <a:srgbClr val="93C47D"/>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FFFFFF"/>
                          </a:highlight>
                        </a:rPr>
                        <a:t>3.985036</a:t>
                      </a:r>
                      <a:endParaRPr sz="1600"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16400">
                <a:tc>
                  <a:txBody>
                    <a:bodyPr/>
                    <a:lstStyle/>
                    <a:p>
                      <a:pPr marL="0" marR="0" lvl="0" indent="0" algn="r" rtl="0">
                        <a:lnSpc>
                          <a:spcPct val="115000"/>
                        </a:lnSpc>
                        <a:spcBef>
                          <a:spcPts val="0"/>
                        </a:spcBef>
                        <a:spcAft>
                          <a:spcPts val="0"/>
                        </a:spcAft>
                        <a:buClr>
                          <a:schemeClr val="dk1"/>
                        </a:buClr>
                        <a:buSzPts val="1600"/>
                        <a:buFont typeface="Calibri"/>
                        <a:buNone/>
                      </a:pPr>
                      <a:r>
                        <a:rPr lang="en" sz="1600" b="1" u="none" strike="noStrike" cap="none">
                          <a:highlight>
                            <a:srgbClr val="FFFFFF"/>
                          </a:highlight>
                        </a:rPr>
                        <a:t>WHIP</a:t>
                      </a:r>
                      <a:endParaRPr sz="1600" b="1"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FFFFFF"/>
                          </a:highlight>
                        </a:rPr>
                        <a:t>1.285686</a:t>
                      </a:r>
                      <a:endParaRPr sz="1600" u="none" strike="noStrike" cap="none">
                        <a:highlight>
                          <a:srgbClr val="FFFFFF"/>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 sz="1600" u="none" strike="noStrike" cap="none">
                          <a:highlight>
                            <a:srgbClr val="93C47D"/>
                          </a:highlight>
                        </a:rPr>
                        <a:t>1.260045</a:t>
                      </a:r>
                      <a:endParaRPr sz="1600" u="none" strike="noStrike" cap="none">
                        <a:highlight>
                          <a:srgbClr val="93C47D"/>
                        </a:highlight>
                      </a:endParaRPr>
                    </a:p>
                  </a:txBody>
                  <a:tcPr marL="76200" marR="76200" marT="76200" marB="762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4"/>
                  </a:ext>
                </a:extLst>
              </a:tr>
            </a:tbl>
          </a:graphicData>
        </a:graphic>
      </p:graphicFrame>
      <p:pic>
        <p:nvPicPr>
          <p:cNvPr id="163" name="Google Shape;163;p10"/>
          <p:cNvPicPr preferRelativeResize="0"/>
          <p:nvPr/>
        </p:nvPicPr>
        <p:blipFill rotWithShape="1">
          <a:blip r:embed="rId5">
            <a:alphaModFix/>
          </a:blip>
          <a:srcRect/>
          <a:stretch/>
        </p:blipFill>
        <p:spPr>
          <a:xfrm>
            <a:off x="5580734" y="1104648"/>
            <a:ext cx="6191932" cy="683333"/>
          </a:xfrm>
          <a:prstGeom prst="rect">
            <a:avLst/>
          </a:prstGeom>
          <a:noFill/>
          <a:ln>
            <a:noFill/>
          </a:ln>
        </p:spPr>
      </p:pic>
      <p:sp>
        <p:nvSpPr>
          <p:cNvPr id="164" name="Google Shape;164;p10"/>
          <p:cNvSpPr txBox="1"/>
          <p:nvPr/>
        </p:nvSpPr>
        <p:spPr>
          <a:xfrm>
            <a:off x="5922300" y="5220367"/>
            <a:ext cx="5508800" cy="1070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733" b="1">
                <a:solidFill>
                  <a:schemeClr val="dk1"/>
                </a:solidFill>
                <a:latin typeface="Calibri"/>
                <a:ea typeface="Calibri"/>
                <a:cs typeface="Calibri"/>
                <a:sym typeface="Calibri"/>
              </a:rPr>
              <a:t>Conclusion: Aggregating pitching outcomes for each at-bat for both LHPs and RHPs, any differences seem to be marginal</a:t>
            </a:r>
            <a:endParaRPr sz="1733" b="1">
              <a:solidFill>
                <a:schemeClr val="dk1"/>
              </a:solidFill>
              <a:latin typeface="Calibri"/>
              <a:ea typeface="Calibri"/>
              <a:cs typeface="Calibri"/>
              <a:sym typeface="Calibri"/>
            </a:endParaRPr>
          </a:p>
        </p:txBody>
      </p:sp>
      <p:pic>
        <p:nvPicPr>
          <p:cNvPr id="4" name="Recorded Sound">
            <a:hlinkClick r:id="" action="ppaction://media"/>
            <a:extLst>
              <a:ext uri="{FF2B5EF4-FFF2-40B4-BE49-F238E27FC236}">
                <a16:creationId xmlns:a16="http://schemas.microsoft.com/office/drawing/2014/main" id="{66AE6370-F291-4729-B01F-FFDD647D36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4781" y="626463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66"/>
    </mc:Choice>
    <mc:Fallback>
      <p:transition spd="slow" advTm="16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5" objId="2"/>
        <p14:stopEvt time="16078"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Font typeface="Calibri"/>
              <a:buNone/>
            </a:pPr>
            <a:r>
              <a:rPr lang="en"/>
              <a:t>Initial Analysis</a:t>
            </a:r>
            <a:endParaRPr/>
          </a:p>
          <a:p>
            <a:pPr marL="0" lvl="0" indent="0" algn="l" rtl="0">
              <a:lnSpc>
                <a:spcPct val="90000"/>
              </a:lnSpc>
              <a:spcBef>
                <a:spcPts val="0"/>
              </a:spcBef>
              <a:spcAft>
                <a:spcPts val="0"/>
              </a:spcAft>
              <a:buClr>
                <a:schemeClr val="dk1"/>
              </a:buClr>
              <a:buSzPts val="2800"/>
              <a:buFont typeface="Calibri"/>
              <a:buNone/>
            </a:pPr>
            <a:endParaRPr/>
          </a:p>
        </p:txBody>
      </p:sp>
      <p:sp>
        <p:nvSpPr>
          <p:cNvPr id="170" name="Google Shape;170;p11"/>
          <p:cNvSpPr txBox="1">
            <a:spLocks noGrp="1"/>
          </p:cNvSpPr>
          <p:nvPr>
            <p:ph type="body" idx="1"/>
          </p:nvPr>
        </p:nvSpPr>
        <p:spPr>
          <a:xfrm>
            <a:off x="415600" y="1356967"/>
            <a:ext cx="4577200" cy="5113200"/>
          </a:xfrm>
          <a:prstGeom prst="rect">
            <a:avLst/>
          </a:prstGeom>
          <a:noFill/>
          <a:ln>
            <a:noFill/>
          </a:ln>
        </p:spPr>
        <p:txBody>
          <a:bodyPr spcFirstLastPara="1" wrap="square" lIns="121900" tIns="121900" rIns="121900" bIns="121900" anchor="t" anchorCtr="0">
            <a:noAutofit/>
          </a:bodyPr>
          <a:lstStyle/>
          <a:p>
            <a:pPr marL="609585" lvl="0" indent="-423323" algn="l" rtl="0">
              <a:lnSpc>
                <a:spcPct val="90000"/>
              </a:lnSpc>
              <a:spcBef>
                <a:spcPts val="0"/>
              </a:spcBef>
              <a:spcAft>
                <a:spcPts val="0"/>
              </a:spcAft>
              <a:buClr>
                <a:srgbClr val="B7B7B7"/>
              </a:buClr>
              <a:buSzPts val="1400"/>
              <a:buAutoNum type="arabicPeriod"/>
            </a:pPr>
            <a:r>
              <a:rPr lang="en" b="1">
                <a:solidFill>
                  <a:srgbClr val="B7B7B7"/>
                </a:solidFill>
              </a:rPr>
              <a:t>Are there stark differences in the performance of LHPs and RHPs?</a:t>
            </a:r>
            <a:endParaRPr b="1">
              <a:solidFill>
                <a:srgbClr val="B7B7B7"/>
              </a:solidFill>
            </a:endParaRPr>
          </a:p>
          <a:p>
            <a:pPr marL="609585" lvl="0" indent="0" algn="l" rtl="0">
              <a:lnSpc>
                <a:spcPct val="90000"/>
              </a:lnSpc>
              <a:spcBef>
                <a:spcPts val="2133"/>
              </a:spcBef>
              <a:spcAft>
                <a:spcPts val="0"/>
              </a:spcAft>
              <a:buClr>
                <a:schemeClr val="dk1"/>
              </a:buClr>
              <a:buSzPts val="1400"/>
              <a:buNone/>
            </a:pPr>
            <a:endParaRPr b="1"/>
          </a:p>
          <a:p>
            <a:pPr marL="609585" lvl="0" indent="-423323" algn="l" rtl="0">
              <a:lnSpc>
                <a:spcPct val="90000"/>
              </a:lnSpc>
              <a:spcBef>
                <a:spcPts val="2133"/>
              </a:spcBef>
              <a:spcAft>
                <a:spcPts val="0"/>
              </a:spcAft>
              <a:buClr>
                <a:srgbClr val="000000"/>
              </a:buClr>
              <a:buSzPts val="1400"/>
              <a:buAutoNum type="arabicPeriod"/>
            </a:pPr>
            <a:r>
              <a:rPr lang="en" b="1">
                <a:solidFill>
                  <a:srgbClr val="000000"/>
                </a:solidFill>
              </a:rPr>
              <a:t>Are there objective differences in the quality of pitches from LHPs and RHPs? </a:t>
            </a:r>
            <a:endParaRPr b="1">
              <a:solidFill>
                <a:srgbClr val="000000"/>
              </a:solidFill>
            </a:endParaRPr>
          </a:p>
          <a:p>
            <a:pPr marL="609585" lvl="0" indent="0" algn="l" rtl="0">
              <a:lnSpc>
                <a:spcPct val="90000"/>
              </a:lnSpc>
              <a:spcBef>
                <a:spcPts val="2133"/>
              </a:spcBef>
              <a:spcAft>
                <a:spcPts val="0"/>
              </a:spcAft>
              <a:buClr>
                <a:schemeClr val="dk1"/>
              </a:buClr>
              <a:buSzPts val="1400"/>
              <a:buNone/>
            </a:pPr>
            <a:endParaRPr b="1">
              <a:solidFill>
                <a:srgbClr val="B7B7B7"/>
              </a:solidFill>
            </a:endParaRPr>
          </a:p>
          <a:p>
            <a:pPr marL="609585" lvl="0" indent="-423323" algn="l" rtl="0">
              <a:lnSpc>
                <a:spcPct val="90000"/>
              </a:lnSpc>
              <a:spcBef>
                <a:spcPts val="2133"/>
              </a:spcBef>
              <a:spcAft>
                <a:spcPts val="0"/>
              </a:spcAft>
              <a:buClr>
                <a:srgbClr val="B7B7B7"/>
              </a:buClr>
              <a:buSzPts val="1400"/>
              <a:buAutoNum type="arabicPeriod"/>
            </a:pPr>
            <a:r>
              <a:rPr lang="en" b="1">
                <a:solidFill>
                  <a:srgbClr val="B7B7B7"/>
                </a:solidFill>
              </a:rPr>
              <a:t>Does the platoon advantage for LHPs hold true?</a:t>
            </a:r>
            <a:endParaRPr b="1">
              <a:solidFill>
                <a:srgbClr val="B7B7B7"/>
              </a:solidFill>
            </a:endParaRPr>
          </a:p>
        </p:txBody>
      </p:sp>
      <p:grpSp>
        <p:nvGrpSpPr>
          <p:cNvPr id="171" name="Google Shape;171;p11"/>
          <p:cNvGrpSpPr/>
          <p:nvPr/>
        </p:nvGrpSpPr>
        <p:grpSpPr>
          <a:xfrm>
            <a:off x="5554195" y="10176"/>
            <a:ext cx="4830639" cy="1930001"/>
            <a:chOff x="4555175" y="372250"/>
            <a:chExt cx="3899450" cy="1596450"/>
          </a:xfrm>
        </p:grpSpPr>
        <p:pic>
          <p:nvPicPr>
            <p:cNvPr id="172" name="Google Shape;172;p11"/>
            <p:cNvPicPr preferRelativeResize="0"/>
            <p:nvPr/>
          </p:nvPicPr>
          <p:blipFill rotWithShape="1">
            <a:blip r:embed="rId5">
              <a:alphaModFix/>
            </a:blip>
            <a:srcRect b="58390"/>
            <a:stretch/>
          </p:blipFill>
          <p:spPr>
            <a:xfrm>
              <a:off x="4555175" y="372250"/>
              <a:ext cx="3899400" cy="1589901"/>
            </a:xfrm>
            <a:prstGeom prst="rect">
              <a:avLst/>
            </a:prstGeom>
            <a:noFill/>
            <a:ln>
              <a:noFill/>
            </a:ln>
          </p:spPr>
        </p:pic>
        <p:sp>
          <p:nvSpPr>
            <p:cNvPr id="173" name="Google Shape;173;p11"/>
            <p:cNvSpPr/>
            <p:nvPr/>
          </p:nvSpPr>
          <p:spPr>
            <a:xfrm>
              <a:off x="5850025" y="1044100"/>
              <a:ext cx="2604600" cy="162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1"/>
            <p:cNvSpPr/>
            <p:nvPr/>
          </p:nvSpPr>
          <p:spPr>
            <a:xfrm>
              <a:off x="5850025" y="1425100"/>
              <a:ext cx="2604600" cy="162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1"/>
            <p:cNvSpPr/>
            <p:nvPr/>
          </p:nvSpPr>
          <p:spPr>
            <a:xfrm>
              <a:off x="5850025" y="1806100"/>
              <a:ext cx="2604600" cy="162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6" name="Google Shape;176;p11"/>
          <p:cNvSpPr txBox="1"/>
          <p:nvPr/>
        </p:nvSpPr>
        <p:spPr>
          <a:xfrm>
            <a:off x="9307400" y="2608733"/>
            <a:ext cx="2852800" cy="42680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733">
                <a:solidFill>
                  <a:schemeClr val="dk1"/>
                </a:solidFill>
                <a:latin typeface="Calibri"/>
                <a:ea typeface="Calibri"/>
                <a:cs typeface="Calibri"/>
                <a:sym typeface="Calibri"/>
              </a:rPr>
              <a:t>T-test to affirm differences between LHPs and RHPs</a:t>
            </a:r>
            <a:endParaRPr sz="1733">
              <a:solidFill>
                <a:schemeClr val="dk1"/>
              </a:solidFill>
              <a:latin typeface="Calibri"/>
              <a:ea typeface="Calibri"/>
              <a:cs typeface="Calibri"/>
              <a:sym typeface="Calibri"/>
            </a:endParaRPr>
          </a:p>
          <a:p>
            <a:pPr marL="0" marR="0" lvl="0" indent="0" algn="l" rtl="0">
              <a:spcBef>
                <a:spcPts val="0"/>
              </a:spcBef>
              <a:spcAft>
                <a:spcPts val="0"/>
              </a:spcAft>
              <a:buNone/>
            </a:pPr>
            <a:endParaRPr sz="1733">
              <a:solidFill>
                <a:schemeClr val="dk1"/>
              </a:solidFill>
              <a:latin typeface="Calibri"/>
              <a:ea typeface="Calibri"/>
              <a:cs typeface="Calibri"/>
              <a:sym typeface="Calibri"/>
            </a:endParaRPr>
          </a:p>
          <a:p>
            <a:pPr marL="0" marR="0" lvl="0" indent="0" algn="l" rtl="0">
              <a:spcBef>
                <a:spcPts val="0"/>
              </a:spcBef>
              <a:spcAft>
                <a:spcPts val="0"/>
              </a:spcAft>
              <a:buNone/>
            </a:pPr>
            <a:endParaRPr sz="1733">
              <a:solidFill>
                <a:schemeClr val="dk1"/>
              </a:solidFill>
              <a:latin typeface="Calibri"/>
              <a:ea typeface="Calibri"/>
              <a:cs typeface="Calibri"/>
              <a:sym typeface="Calibri"/>
            </a:endParaRPr>
          </a:p>
          <a:p>
            <a:pPr marL="0" marR="0" lvl="0" indent="0" algn="l" rtl="0">
              <a:spcBef>
                <a:spcPts val="0"/>
              </a:spcBef>
              <a:spcAft>
                <a:spcPts val="0"/>
              </a:spcAft>
              <a:buNone/>
            </a:pPr>
            <a:endParaRPr sz="1733">
              <a:solidFill>
                <a:schemeClr val="dk1"/>
              </a:solidFill>
              <a:latin typeface="Calibri"/>
              <a:ea typeface="Calibri"/>
              <a:cs typeface="Calibri"/>
              <a:sym typeface="Calibri"/>
            </a:endParaRPr>
          </a:p>
          <a:p>
            <a:pPr marL="0" marR="0" lvl="0" indent="0" algn="l" rtl="0">
              <a:spcBef>
                <a:spcPts val="0"/>
              </a:spcBef>
              <a:spcAft>
                <a:spcPts val="0"/>
              </a:spcAft>
              <a:buNone/>
            </a:pPr>
            <a:r>
              <a:rPr lang="en" sz="1733" b="1">
                <a:solidFill>
                  <a:schemeClr val="dk1"/>
                </a:solidFill>
                <a:latin typeface="Calibri"/>
                <a:ea typeface="Calibri"/>
                <a:cs typeface="Calibri"/>
                <a:sym typeface="Calibri"/>
              </a:rPr>
              <a:t>Conclusion: RHPs throw harder on every pitch-type and often also have higher spin and movement </a:t>
            </a:r>
            <a:endParaRPr sz="1733" b="1">
              <a:solidFill>
                <a:schemeClr val="dk1"/>
              </a:solidFill>
              <a:latin typeface="Calibri"/>
              <a:ea typeface="Calibri"/>
              <a:cs typeface="Calibri"/>
              <a:sym typeface="Calibri"/>
            </a:endParaRPr>
          </a:p>
          <a:p>
            <a:pPr marL="0" marR="0" lvl="0" indent="0" algn="l" rtl="0">
              <a:spcBef>
                <a:spcPts val="0"/>
              </a:spcBef>
              <a:spcAft>
                <a:spcPts val="0"/>
              </a:spcAft>
              <a:buNone/>
            </a:pPr>
            <a:endParaRPr sz="1733">
              <a:solidFill>
                <a:schemeClr val="dk1"/>
              </a:solidFill>
              <a:latin typeface="Calibri"/>
              <a:ea typeface="Calibri"/>
              <a:cs typeface="Calibri"/>
              <a:sym typeface="Calibri"/>
            </a:endParaRPr>
          </a:p>
        </p:txBody>
      </p:sp>
      <p:grpSp>
        <p:nvGrpSpPr>
          <p:cNvPr id="177" name="Google Shape;177;p11"/>
          <p:cNvGrpSpPr/>
          <p:nvPr/>
        </p:nvGrpSpPr>
        <p:grpSpPr>
          <a:xfrm>
            <a:off x="5554200" y="2017601"/>
            <a:ext cx="3657448" cy="4640932"/>
            <a:chOff x="4394250" y="1513200"/>
            <a:chExt cx="2743086" cy="3480699"/>
          </a:xfrm>
        </p:grpSpPr>
        <p:pic>
          <p:nvPicPr>
            <p:cNvPr id="178" name="Google Shape;178;p11"/>
            <p:cNvPicPr preferRelativeResize="0"/>
            <p:nvPr/>
          </p:nvPicPr>
          <p:blipFill rotWithShape="1">
            <a:blip r:embed="rId6">
              <a:alphaModFix/>
            </a:blip>
            <a:srcRect/>
            <a:stretch/>
          </p:blipFill>
          <p:spPr>
            <a:xfrm>
              <a:off x="4394250" y="1513200"/>
              <a:ext cx="2741500" cy="3480699"/>
            </a:xfrm>
            <a:prstGeom prst="rect">
              <a:avLst/>
            </a:prstGeom>
            <a:noFill/>
            <a:ln>
              <a:noFill/>
            </a:ln>
          </p:spPr>
        </p:pic>
        <p:sp>
          <p:nvSpPr>
            <p:cNvPr id="179" name="Google Shape;179;p11"/>
            <p:cNvSpPr/>
            <p:nvPr/>
          </p:nvSpPr>
          <p:spPr>
            <a:xfrm>
              <a:off x="5118024" y="1976675"/>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1"/>
            <p:cNvSpPr/>
            <p:nvPr/>
          </p:nvSpPr>
          <p:spPr>
            <a:xfrm>
              <a:off x="5118036" y="235695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1"/>
            <p:cNvSpPr/>
            <p:nvPr/>
          </p:nvSpPr>
          <p:spPr>
            <a:xfrm>
              <a:off x="5118024" y="2729425"/>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1"/>
            <p:cNvSpPr/>
            <p:nvPr/>
          </p:nvSpPr>
          <p:spPr>
            <a:xfrm>
              <a:off x="5118024" y="309945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1"/>
            <p:cNvSpPr/>
            <p:nvPr/>
          </p:nvSpPr>
          <p:spPr>
            <a:xfrm>
              <a:off x="5118024" y="348045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1"/>
            <p:cNvSpPr/>
            <p:nvPr/>
          </p:nvSpPr>
          <p:spPr>
            <a:xfrm>
              <a:off x="5118024" y="383950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1"/>
            <p:cNvSpPr/>
            <p:nvPr/>
          </p:nvSpPr>
          <p:spPr>
            <a:xfrm>
              <a:off x="5118024" y="419855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1"/>
            <p:cNvSpPr/>
            <p:nvPr/>
          </p:nvSpPr>
          <p:spPr>
            <a:xfrm>
              <a:off x="5118024" y="4579550"/>
              <a:ext cx="2019300" cy="163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4" name="Recorded Sound">
            <a:hlinkClick r:id="" action="ppaction://media"/>
            <a:extLst>
              <a:ext uri="{FF2B5EF4-FFF2-40B4-BE49-F238E27FC236}">
                <a16:creationId xmlns:a16="http://schemas.microsoft.com/office/drawing/2014/main" id="{3B558011-250B-4E9B-8446-A65CABDF60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2718" y="626463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12"/>
    </mc:Choice>
    <mc:Fallback>
      <p:transition spd="slow" advTm="2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80" objId="2"/>
        <p14:stopEvt time="23295"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Font typeface="Calibri"/>
              <a:buNone/>
            </a:pPr>
            <a:r>
              <a:rPr lang="en"/>
              <a:t>Initial Analysis</a:t>
            </a:r>
            <a:endParaRPr/>
          </a:p>
          <a:p>
            <a:pPr marL="0" lvl="0" indent="0" algn="l" rtl="0">
              <a:lnSpc>
                <a:spcPct val="90000"/>
              </a:lnSpc>
              <a:spcBef>
                <a:spcPts val="0"/>
              </a:spcBef>
              <a:spcAft>
                <a:spcPts val="0"/>
              </a:spcAft>
              <a:buClr>
                <a:schemeClr val="dk1"/>
              </a:buClr>
              <a:buSzPts val="2800"/>
              <a:buFont typeface="Calibri"/>
              <a:buNone/>
            </a:pPr>
            <a:endParaRPr/>
          </a:p>
        </p:txBody>
      </p:sp>
      <p:sp>
        <p:nvSpPr>
          <p:cNvPr id="192" name="Google Shape;192;p12"/>
          <p:cNvSpPr txBox="1">
            <a:spLocks noGrp="1"/>
          </p:cNvSpPr>
          <p:nvPr>
            <p:ph type="body" idx="1"/>
          </p:nvPr>
        </p:nvSpPr>
        <p:spPr>
          <a:xfrm>
            <a:off x="415600" y="1356967"/>
            <a:ext cx="4577200" cy="5113200"/>
          </a:xfrm>
          <a:prstGeom prst="rect">
            <a:avLst/>
          </a:prstGeom>
          <a:noFill/>
          <a:ln>
            <a:noFill/>
          </a:ln>
        </p:spPr>
        <p:txBody>
          <a:bodyPr spcFirstLastPara="1" wrap="square" lIns="121900" tIns="121900" rIns="121900" bIns="121900" anchor="t" anchorCtr="0">
            <a:noAutofit/>
          </a:bodyPr>
          <a:lstStyle/>
          <a:p>
            <a:pPr marL="609585" lvl="0" indent="-423323" algn="l" rtl="0">
              <a:lnSpc>
                <a:spcPct val="90000"/>
              </a:lnSpc>
              <a:spcBef>
                <a:spcPts val="0"/>
              </a:spcBef>
              <a:spcAft>
                <a:spcPts val="0"/>
              </a:spcAft>
              <a:buClr>
                <a:srgbClr val="B7B7B7"/>
              </a:buClr>
              <a:buSzPts val="1400"/>
              <a:buAutoNum type="arabicPeriod"/>
            </a:pPr>
            <a:r>
              <a:rPr lang="en" b="1">
                <a:solidFill>
                  <a:srgbClr val="B7B7B7"/>
                </a:solidFill>
              </a:rPr>
              <a:t>Are there stark differences in the performance of LHPs and RHPs?</a:t>
            </a:r>
            <a:endParaRPr b="1">
              <a:solidFill>
                <a:srgbClr val="B7B7B7"/>
              </a:solidFill>
            </a:endParaRPr>
          </a:p>
          <a:p>
            <a:pPr marL="609585" lvl="0" indent="0" algn="l" rtl="0">
              <a:lnSpc>
                <a:spcPct val="90000"/>
              </a:lnSpc>
              <a:spcBef>
                <a:spcPts val="2133"/>
              </a:spcBef>
              <a:spcAft>
                <a:spcPts val="0"/>
              </a:spcAft>
              <a:buClr>
                <a:schemeClr val="dk1"/>
              </a:buClr>
              <a:buSzPts val="1400"/>
              <a:buNone/>
            </a:pPr>
            <a:endParaRPr b="1"/>
          </a:p>
          <a:p>
            <a:pPr marL="609585" lvl="0" indent="-423323" algn="l" rtl="0">
              <a:lnSpc>
                <a:spcPct val="90000"/>
              </a:lnSpc>
              <a:spcBef>
                <a:spcPts val="2133"/>
              </a:spcBef>
              <a:spcAft>
                <a:spcPts val="0"/>
              </a:spcAft>
              <a:buClr>
                <a:srgbClr val="B7B7B7"/>
              </a:buClr>
              <a:buSzPts val="1400"/>
              <a:buAutoNum type="arabicPeriod"/>
            </a:pPr>
            <a:r>
              <a:rPr lang="en" b="1">
                <a:solidFill>
                  <a:srgbClr val="B7B7B7"/>
                </a:solidFill>
              </a:rPr>
              <a:t>Are there objective differences in the quality of pitches from LHPs and RHPs? </a:t>
            </a:r>
            <a:endParaRPr b="1">
              <a:solidFill>
                <a:srgbClr val="B7B7B7"/>
              </a:solidFill>
            </a:endParaRPr>
          </a:p>
          <a:p>
            <a:pPr marL="609585" lvl="0" indent="0" algn="l" rtl="0">
              <a:lnSpc>
                <a:spcPct val="90000"/>
              </a:lnSpc>
              <a:spcBef>
                <a:spcPts val="2133"/>
              </a:spcBef>
              <a:spcAft>
                <a:spcPts val="0"/>
              </a:spcAft>
              <a:buClr>
                <a:schemeClr val="dk1"/>
              </a:buClr>
              <a:buSzPts val="1400"/>
              <a:buNone/>
            </a:pPr>
            <a:endParaRPr b="1">
              <a:solidFill>
                <a:srgbClr val="B7B7B7"/>
              </a:solidFill>
            </a:endParaRPr>
          </a:p>
          <a:p>
            <a:pPr marL="609585" lvl="0" indent="-423323" algn="l" rtl="0">
              <a:lnSpc>
                <a:spcPct val="90000"/>
              </a:lnSpc>
              <a:spcBef>
                <a:spcPts val="2133"/>
              </a:spcBef>
              <a:spcAft>
                <a:spcPts val="0"/>
              </a:spcAft>
              <a:buClr>
                <a:srgbClr val="000000"/>
              </a:buClr>
              <a:buSzPts val="1400"/>
              <a:buAutoNum type="arabicPeriod"/>
            </a:pPr>
            <a:r>
              <a:rPr lang="en" b="1">
                <a:solidFill>
                  <a:srgbClr val="000000"/>
                </a:solidFill>
              </a:rPr>
              <a:t>Does the platoon advantage for LHPs hold true?</a:t>
            </a:r>
            <a:endParaRPr b="1">
              <a:solidFill>
                <a:srgbClr val="000000"/>
              </a:solidFill>
            </a:endParaRPr>
          </a:p>
        </p:txBody>
      </p:sp>
      <p:grpSp>
        <p:nvGrpSpPr>
          <p:cNvPr id="193" name="Google Shape;193;p12"/>
          <p:cNvGrpSpPr/>
          <p:nvPr/>
        </p:nvGrpSpPr>
        <p:grpSpPr>
          <a:xfrm>
            <a:off x="5215352" y="756525"/>
            <a:ext cx="4221803" cy="2581817"/>
            <a:chOff x="4363978" y="444725"/>
            <a:chExt cx="3374922" cy="2063912"/>
          </a:xfrm>
        </p:grpSpPr>
        <p:sp>
          <p:nvSpPr>
            <p:cNvPr id="194" name="Google Shape;194;p12"/>
            <p:cNvSpPr txBox="1"/>
            <p:nvPr/>
          </p:nvSpPr>
          <p:spPr>
            <a:xfrm>
              <a:off x="4364200" y="444725"/>
              <a:ext cx="3374700" cy="575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Pitching Matchup Performance:</a:t>
              </a:r>
              <a:endParaRPr sz="2400" b="1">
                <a:solidFill>
                  <a:schemeClr val="dk1"/>
                </a:solidFill>
                <a:latin typeface="Calibri"/>
                <a:ea typeface="Calibri"/>
                <a:cs typeface="Calibri"/>
                <a:sym typeface="Calibri"/>
              </a:endParaRPr>
            </a:p>
          </p:txBody>
        </p:sp>
        <p:grpSp>
          <p:nvGrpSpPr>
            <p:cNvPr id="195" name="Google Shape;195;p12"/>
            <p:cNvGrpSpPr/>
            <p:nvPr/>
          </p:nvGrpSpPr>
          <p:grpSpPr>
            <a:xfrm>
              <a:off x="4363978" y="838327"/>
              <a:ext cx="3268760" cy="1670310"/>
              <a:chOff x="4669000" y="609738"/>
              <a:chExt cx="3484447" cy="1780525"/>
            </a:xfrm>
          </p:grpSpPr>
          <p:pic>
            <p:nvPicPr>
              <p:cNvPr id="196" name="Google Shape;196;p12"/>
              <p:cNvPicPr preferRelativeResize="0"/>
              <p:nvPr/>
            </p:nvPicPr>
            <p:blipFill rotWithShape="1">
              <a:blip r:embed="rId5">
                <a:alphaModFix/>
              </a:blip>
              <a:srcRect/>
              <a:stretch/>
            </p:blipFill>
            <p:spPr>
              <a:xfrm>
                <a:off x="4669000" y="609738"/>
                <a:ext cx="3470500" cy="1780525"/>
              </a:xfrm>
              <a:prstGeom prst="rect">
                <a:avLst/>
              </a:prstGeom>
              <a:noFill/>
              <a:ln>
                <a:noFill/>
              </a:ln>
            </p:spPr>
          </p:pic>
          <p:sp>
            <p:nvSpPr>
              <p:cNvPr id="197" name="Google Shape;197;p12"/>
              <p:cNvSpPr/>
              <p:nvPr/>
            </p:nvSpPr>
            <p:spPr>
              <a:xfrm>
                <a:off x="6163056" y="1286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2"/>
              <p:cNvSpPr/>
              <p:nvPr/>
            </p:nvSpPr>
            <p:spPr>
              <a:xfrm>
                <a:off x="6601968" y="1286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2"/>
              <p:cNvSpPr/>
              <p:nvPr/>
            </p:nvSpPr>
            <p:spPr>
              <a:xfrm>
                <a:off x="7031736" y="1286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2"/>
              <p:cNvSpPr/>
              <p:nvPr/>
            </p:nvSpPr>
            <p:spPr>
              <a:xfrm>
                <a:off x="8115047" y="1286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2"/>
              <p:cNvSpPr/>
              <p:nvPr/>
            </p:nvSpPr>
            <p:spPr>
              <a:xfrm>
                <a:off x="6163056" y="2048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2"/>
              <p:cNvSpPr/>
              <p:nvPr/>
            </p:nvSpPr>
            <p:spPr>
              <a:xfrm>
                <a:off x="6601968" y="2048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 name="Google Shape;203;p12"/>
              <p:cNvSpPr/>
              <p:nvPr/>
            </p:nvSpPr>
            <p:spPr>
              <a:xfrm>
                <a:off x="7031736" y="2048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 name="Google Shape;204;p12"/>
              <p:cNvSpPr/>
              <p:nvPr/>
            </p:nvSpPr>
            <p:spPr>
              <a:xfrm>
                <a:off x="8115047" y="2048875"/>
                <a:ext cx="38400" cy="1452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grpSp>
        <p:nvGrpSpPr>
          <p:cNvPr id="205" name="Google Shape;205;p12"/>
          <p:cNvGrpSpPr/>
          <p:nvPr/>
        </p:nvGrpSpPr>
        <p:grpSpPr>
          <a:xfrm>
            <a:off x="5215630" y="3814463"/>
            <a:ext cx="4221525" cy="2506099"/>
            <a:chOff x="4364200" y="2889250"/>
            <a:chExt cx="3374700" cy="2003383"/>
          </a:xfrm>
        </p:grpSpPr>
        <p:pic>
          <p:nvPicPr>
            <p:cNvPr id="206" name="Google Shape;206;p12"/>
            <p:cNvPicPr preferRelativeResize="0"/>
            <p:nvPr/>
          </p:nvPicPr>
          <p:blipFill rotWithShape="1">
            <a:blip r:embed="rId6">
              <a:alphaModFix/>
            </a:blip>
            <a:srcRect/>
            <a:stretch/>
          </p:blipFill>
          <p:spPr>
            <a:xfrm>
              <a:off x="4498363" y="3181350"/>
              <a:ext cx="3000000" cy="1711283"/>
            </a:xfrm>
            <a:prstGeom prst="rect">
              <a:avLst/>
            </a:prstGeom>
            <a:noFill/>
            <a:ln>
              <a:noFill/>
            </a:ln>
          </p:spPr>
        </p:pic>
        <p:sp>
          <p:nvSpPr>
            <p:cNvPr id="207" name="Google Shape;207;p12"/>
            <p:cNvSpPr/>
            <p:nvPr/>
          </p:nvSpPr>
          <p:spPr>
            <a:xfrm>
              <a:off x="4498400" y="3786900"/>
              <a:ext cx="3000000" cy="2385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08" name="Google Shape;208;p12"/>
            <p:cNvSpPr txBox="1"/>
            <p:nvPr/>
          </p:nvSpPr>
          <p:spPr>
            <a:xfrm>
              <a:off x="4364200" y="2889250"/>
              <a:ext cx="3374700" cy="5751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Pitching Matchup Frequency:</a:t>
              </a:r>
              <a:endParaRPr sz="2400" b="1">
                <a:solidFill>
                  <a:schemeClr val="dk1"/>
                </a:solidFill>
                <a:latin typeface="Calibri"/>
                <a:ea typeface="Calibri"/>
                <a:cs typeface="Calibri"/>
                <a:sym typeface="Calibri"/>
              </a:endParaRPr>
            </a:p>
          </p:txBody>
        </p:sp>
      </p:grpSp>
      <p:sp>
        <p:nvSpPr>
          <p:cNvPr id="209" name="Google Shape;209;p12"/>
          <p:cNvSpPr txBox="1"/>
          <p:nvPr/>
        </p:nvSpPr>
        <p:spPr>
          <a:xfrm>
            <a:off x="9507500" y="2083600"/>
            <a:ext cx="2583200" cy="32864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 sz="1733" b="1">
                <a:solidFill>
                  <a:schemeClr val="dk1"/>
                </a:solidFill>
                <a:latin typeface="Calibri"/>
                <a:ea typeface="Calibri"/>
                <a:cs typeface="Calibri"/>
                <a:sym typeface="Calibri"/>
              </a:rPr>
              <a:t>Conclusion:</a:t>
            </a:r>
            <a:endParaRPr sz="1733" b="1">
              <a:solidFill>
                <a:schemeClr val="dk1"/>
              </a:solidFill>
              <a:latin typeface="Calibri"/>
              <a:ea typeface="Calibri"/>
              <a:cs typeface="Calibri"/>
              <a:sym typeface="Calibri"/>
            </a:endParaRPr>
          </a:p>
          <a:p>
            <a:pPr marL="0" marR="0" lvl="0" indent="0" algn="l" rtl="0">
              <a:spcBef>
                <a:spcPts val="0"/>
              </a:spcBef>
              <a:spcAft>
                <a:spcPts val="0"/>
              </a:spcAft>
              <a:buNone/>
            </a:pPr>
            <a:r>
              <a:rPr lang="en" sz="1733" b="1">
                <a:solidFill>
                  <a:schemeClr val="dk1"/>
                </a:solidFill>
                <a:latin typeface="Calibri"/>
                <a:ea typeface="Calibri"/>
                <a:cs typeface="Calibri"/>
                <a:sym typeface="Calibri"/>
              </a:rPr>
              <a:t>While the platoon advantage appears to be true, the data suggests that LHPs are not sought after simply because they are better against LHBs</a:t>
            </a:r>
            <a:endParaRPr sz="1733" b="1">
              <a:solidFill>
                <a:schemeClr val="dk1"/>
              </a:solidFill>
              <a:latin typeface="Calibri"/>
              <a:ea typeface="Calibri"/>
              <a:cs typeface="Calibri"/>
              <a:sym typeface="Calibri"/>
            </a:endParaRPr>
          </a:p>
        </p:txBody>
      </p:sp>
      <p:pic>
        <p:nvPicPr>
          <p:cNvPr id="4" name="Recorded Sound">
            <a:hlinkClick r:id="" action="ppaction://media"/>
            <a:extLst>
              <a:ext uri="{FF2B5EF4-FFF2-40B4-BE49-F238E27FC236}">
                <a16:creationId xmlns:a16="http://schemas.microsoft.com/office/drawing/2014/main" id="{48A61D6B-D1B3-4858-845C-E223A07762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537" y="622648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59"/>
    </mc:Choice>
    <mc:Fallback>
      <p:transition spd="slow" advTm="23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8" objId="2"/>
        <p14:stopEvt time="23159"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3"/>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
              <a:t>Expected Bases Model</a:t>
            </a:r>
            <a:endParaRPr/>
          </a:p>
        </p:txBody>
      </p:sp>
      <p:sp>
        <p:nvSpPr>
          <p:cNvPr id="215" name="Google Shape;215;p13"/>
          <p:cNvSpPr txBox="1">
            <a:spLocks noGrp="1"/>
          </p:cNvSpPr>
          <p:nvPr>
            <p:ph type="body" idx="1"/>
          </p:nvPr>
        </p:nvSpPr>
        <p:spPr>
          <a:xfrm>
            <a:off x="415600" y="1356967"/>
            <a:ext cx="11064400" cy="5113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000000"/>
              </a:buClr>
              <a:buSzPts val="1400"/>
              <a:buNone/>
            </a:pPr>
            <a:r>
              <a:rPr lang="en" sz="2067" b="1" u="sng">
                <a:solidFill>
                  <a:srgbClr val="000000"/>
                </a:solidFill>
              </a:rPr>
              <a:t>Overview:</a:t>
            </a:r>
            <a:endParaRPr sz="2067" b="1" u="sng">
              <a:solidFill>
                <a:srgbClr val="000000"/>
              </a:solidFill>
            </a:endParaRPr>
          </a:p>
          <a:p>
            <a:pPr marL="0" lvl="0" indent="0" algn="l" rtl="0">
              <a:lnSpc>
                <a:spcPct val="100000"/>
              </a:lnSpc>
              <a:spcBef>
                <a:spcPts val="2133"/>
              </a:spcBef>
              <a:spcAft>
                <a:spcPts val="0"/>
              </a:spcAft>
              <a:buClr>
                <a:srgbClr val="000000"/>
              </a:buClr>
              <a:buSzPts val="1400"/>
              <a:buNone/>
            </a:pPr>
            <a:r>
              <a:rPr lang="en" sz="2067" b="1">
                <a:solidFill>
                  <a:srgbClr val="000000"/>
                </a:solidFill>
              </a:rPr>
              <a:t>Goal:  Quantify the value that left-handed pitching has over right-handed pitching</a:t>
            </a:r>
            <a:endParaRPr sz="2067" b="1">
              <a:solidFill>
                <a:srgbClr val="000000"/>
              </a:solidFill>
            </a:endParaRPr>
          </a:p>
          <a:p>
            <a:pPr marL="0" lvl="0" indent="0" algn="l" rtl="0">
              <a:lnSpc>
                <a:spcPct val="100000"/>
              </a:lnSpc>
              <a:spcBef>
                <a:spcPts val="2133"/>
              </a:spcBef>
              <a:spcAft>
                <a:spcPts val="0"/>
              </a:spcAft>
              <a:buClr>
                <a:srgbClr val="000000"/>
              </a:buClr>
              <a:buSzPts val="1400"/>
              <a:buNone/>
            </a:pPr>
            <a:r>
              <a:rPr lang="en" sz="2067" b="1">
                <a:solidFill>
                  <a:srgbClr val="000000"/>
                </a:solidFill>
              </a:rPr>
              <a:t>Approach: </a:t>
            </a:r>
            <a:endParaRPr sz="2067" b="1">
              <a:solidFill>
                <a:srgbClr val="000000"/>
              </a:solidFill>
            </a:endParaRPr>
          </a:p>
          <a:p>
            <a:pPr marL="609585" lvl="0" indent="-436023" algn="l" rtl="0">
              <a:lnSpc>
                <a:spcPct val="100000"/>
              </a:lnSpc>
              <a:spcBef>
                <a:spcPts val="2133"/>
              </a:spcBef>
              <a:spcAft>
                <a:spcPts val="0"/>
              </a:spcAft>
              <a:buClr>
                <a:srgbClr val="000000"/>
              </a:buClr>
              <a:buSzPts val="1600"/>
              <a:buChar char="●"/>
            </a:pPr>
            <a:r>
              <a:rPr lang="en" sz="2067" b="1">
                <a:solidFill>
                  <a:srgbClr val="000000"/>
                </a:solidFill>
              </a:rPr>
              <a:t>Looking at the final pitch of each qualifying at bat, there are 5 outcomes</a:t>
            </a:r>
            <a:endParaRPr sz="2067" b="1">
              <a:solidFill>
                <a:srgbClr val="000000"/>
              </a:solidFill>
            </a:endParaRPr>
          </a:p>
          <a:p>
            <a:pPr marL="1219170" lvl="1" indent="-419089" algn="l" rtl="0">
              <a:lnSpc>
                <a:spcPct val="100000"/>
              </a:lnSpc>
              <a:spcBef>
                <a:spcPts val="0"/>
              </a:spcBef>
              <a:spcAft>
                <a:spcPts val="0"/>
              </a:spcAft>
              <a:buClr>
                <a:srgbClr val="000000"/>
              </a:buClr>
              <a:buSzPts val="1400"/>
              <a:buChar char="○"/>
            </a:pPr>
            <a:r>
              <a:rPr lang="en" sz="1800" b="1" i="1">
                <a:solidFill>
                  <a:srgbClr val="000000"/>
                </a:solidFill>
              </a:rPr>
              <a:t>no hit, single, double, triple or homerun</a:t>
            </a:r>
            <a:r>
              <a:rPr lang="en" sz="1800" b="1">
                <a:solidFill>
                  <a:srgbClr val="000000"/>
                </a:solidFill>
              </a:rPr>
              <a:t>, each corresponding to </a:t>
            </a:r>
            <a:r>
              <a:rPr lang="en" sz="1800" b="1" i="1">
                <a:solidFill>
                  <a:srgbClr val="000000"/>
                </a:solidFill>
              </a:rPr>
              <a:t>0, 1, 2, 3, 4</a:t>
            </a:r>
            <a:r>
              <a:rPr lang="en" sz="1800" b="1">
                <a:solidFill>
                  <a:srgbClr val="000000"/>
                </a:solidFill>
              </a:rPr>
              <a:t> bases respectively</a:t>
            </a:r>
            <a:endParaRPr sz="1800" b="1">
              <a:solidFill>
                <a:srgbClr val="000000"/>
              </a:solidFill>
            </a:endParaRPr>
          </a:p>
          <a:p>
            <a:pPr marL="609585" lvl="0" indent="-436023" algn="l" rtl="0">
              <a:lnSpc>
                <a:spcPct val="100000"/>
              </a:lnSpc>
              <a:spcBef>
                <a:spcPts val="0"/>
              </a:spcBef>
              <a:spcAft>
                <a:spcPts val="0"/>
              </a:spcAft>
              <a:buClr>
                <a:srgbClr val="000000"/>
              </a:buClr>
              <a:buSzPts val="1600"/>
              <a:buChar char="●"/>
            </a:pPr>
            <a:r>
              <a:rPr lang="en" sz="2067" b="1">
                <a:solidFill>
                  <a:srgbClr val="000000"/>
                </a:solidFill>
              </a:rPr>
              <a:t>Train a multi-class classification model on features encapsulating pitch quality</a:t>
            </a:r>
            <a:endParaRPr sz="2067" b="1">
              <a:solidFill>
                <a:srgbClr val="000000"/>
              </a:solidFill>
            </a:endParaRPr>
          </a:p>
          <a:p>
            <a:pPr marL="1219170" lvl="1" indent="-419089" algn="l" rtl="0">
              <a:lnSpc>
                <a:spcPct val="100000"/>
              </a:lnSpc>
              <a:spcBef>
                <a:spcPts val="0"/>
              </a:spcBef>
              <a:spcAft>
                <a:spcPts val="0"/>
              </a:spcAft>
              <a:buClr>
                <a:srgbClr val="000000"/>
              </a:buClr>
              <a:buSzPts val="1400"/>
              <a:buChar char="○"/>
            </a:pPr>
            <a:r>
              <a:rPr lang="en" sz="1800" b="1">
                <a:solidFill>
                  <a:srgbClr val="000000"/>
                </a:solidFill>
              </a:rPr>
              <a:t>velocity, horizontal movement, vertical movement, location, pitch-type</a:t>
            </a:r>
            <a:endParaRPr sz="1800" b="1">
              <a:solidFill>
                <a:srgbClr val="000000"/>
              </a:solidFill>
            </a:endParaRPr>
          </a:p>
          <a:p>
            <a:pPr marL="609585" lvl="0" indent="-436023" algn="l" rtl="0">
              <a:lnSpc>
                <a:spcPct val="100000"/>
              </a:lnSpc>
              <a:spcBef>
                <a:spcPts val="0"/>
              </a:spcBef>
              <a:spcAft>
                <a:spcPts val="0"/>
              </a:spcAft>
              <a:buClr>
                <a:srgbClr val="000000"/>
              </a:buClr>
              <a:buSzPts val="1600"/>
              <a:buChar char="●"/>
            </a:pPr>
            <a:r>
              <a:rPr lang="en" sz="2067" b="1">
                <a:solidFill>
                  <a:srgbClr val="000000"/>
                </a:solidFill>
              </a:rPr>
              <a:t>Fit observations using model to get predicted probabilities for each outcome and a probability-weighted expected bases from each pitch  </a:t>
            </a:r>
            <a:endParaRPr sz="2067" b="1">
              <a:solidFill>
                <a:srgbClr val="000000"/>
              </a:solidFill>
            </a:endParaRPr>
          </a:p>
          <a:p>
            <a:pPr marL="609585" lvl="0" indent="0" algn="l" rtl="0">
              <a:lnSpc>
                <a:spcPct val="100000"/>
              </a:lnSpc>
              <a:spcBef>
                <a:spcPts val="2133"/>
              </a:spcBef>
              <a:spcAft>
                <a:spcPts val="0"/>
              </a:spcAft>
              <a:buClr>
                <a:schemeClr val="dk1"/>
              </a:buClr>
              <a:buSzPts val="1400"/>
              <a:buNone/>
            </a:pPr>
            <a:endParaRPr sz="2067" b="1">
              <a:solidFill>
                <a:srgbClr val="000000"/>
              </a:solidFill>
            </a:endParaRPr>
          </a:p>
          <a:p>
            <a:pPr marL="609585" lvl="0" indent="0" algn="l" rtl="0">
              <a:lnSpc>
                <a:spcPct val="100000"/>
              </a:lnSpc>
              <a:spcBef>
                <a:spcPts val="2133"/>
              </a:spcBef>
              <a:spcAft>
                <a:spcPts val="2133"/>
              </a:spcAft>
              <a:buClr>
                <a:schemeClr val="dk1"/>
              </a:buClr>
              <a:buSzPts val="1400"/>
              <a:buNone/>
            </a:pPr>
            <a:endParaRPr sz="2067" b="1">
              <a:solidFill>
                <a:srgbClr val="000000"/>
              </a:solidFill>
            </a:endParaRPr>
          </a:p>
        </p:txBody>
      </p:sp>
      <p:pic>
        <p:nvPicPr>
          <p:cNvPr id="216" name="Google Shape;216;p13"/>
          <p:cNvPicPr preferRelativeResize="0"/>
          <p:nvPr/>
        </p:nvPicPr>
        <p:blipFill rotWithShape="1">
          <a:blip r:embed="rId5">
            <a:alphaModFix/>
          </a:blip>
          <a:srcRect b="35119"/>
          <a:stretch/>
        </p:blipFill>
        <p:spPr>
          <a:xfrm>
            <a:off x="3786967" y="5240434"/>
            <a:ext cx="4618067" cy="1090700"/>
          </a:xfrm>
          <a:prstGeom prst="rect">
            <a:avLst/>
          </a:prstGeom>
          <a:noFill/>
          <a:ln>
            <a:noFill/>
          </a:ln>
        </p:spPr>
      </p:pic>
      <p:pic>
        <p:nvPicPr>
          <p:cNvPr id="4" name="Recorded Sound">
            <a:hlinkClick r:id="" action="ppaction://media"/>
            <a:extLst>
              <a:ext uri="{FF2B5EF4-FFF2-40B4-BE49-F238E27FC236}">
                <a16:creationId xmlns:a16="http://schemas.microsoft.com/office/drawing/2014/main" id="{6C59DB14-7B0A-4198-AB83-248C3CCA9F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32718" y="626463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15"/>
    </mc:Choice>
    <mc:Fallback>
      <p:transition spd="slow" advTm="2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7" objId="2"/>
        <p14:stopEvt time="23073" objId="2"/>
      </p14:showEvtLst>
    </p:ext>
  </p:extLs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1269</Words>
  <Application>Microsoft Office PowerPoint</Application>
  <PresentationFormat>Widescreen</PresentationFormat>
  <Paragraphs>176</Paragraphs>
  <Slides>19</Slides>
  <Notes>19</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PowerPoint Presentation</vt:lpstr>
      <vt:lpstr>PowerPoint Presentation</vt:lpstr>
      <vt:lpstr>Data Exploration:</vt:lpstr>
      <vt:lpstr>PowerPoint Presentation</vt:lpstr>
      <vt:lpstr>PowerPoint Presentation</vt:lpstr>
      <vt:lpstr>Initial Analysis</vt:lpstr>
      <vt:lpstr>Initial Analysis </vt:lpstr>
      <vt:lpstr>Initial Analysis </vt:lpstr>
      <vt:lpstr>Expected Bases Model</vt:lpstr>
      <vt:lpstr>Expected Bases Model</vt:lpstr>
      <vt:lpstr>PowerPoint Presentation</vt:lpstr>
      <vt:lpstr>Game Theory</vt:lpstr>
      <vt:lpstr>Salary Growth </vt:lpstr>
      <vt:lpstr>Data Selection</vt:lpstr>
      <vt:lpstr>Starting Pitcher Salary Trends </vt:lpstr>
      <vt:lpstr>Starting Pitcher Salary Distribution </vt:lpstr>
      <vt:lpstr>Relief Pitcher Salary Trends</vt:lpstr>
      <vt:lpstr>T-test is significant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Varanasi</dc:creator>
  <cp:lastModifiedBy>Isaac Lim</cp:lastModifiedBy>
  <cp:revision>18</cp:revision>
  <dcterms:created xsi:type="dcterms:W3CDTF">2020-12-08T23:58:11Z</dcterms:created>
  <dcterms:modified xsi:type="dcterms:W3CDTF">2020-12-09T15:54:10Z</dcterms:modified>
</cp:coreProperties>
</file>